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notesSlides/notesSlide2.xml" ContentType="application/vnd.openxmlformats-officedocument.presentationml.notesSlide+xml"/>
  <Override PartName="/ppt/notesSlides/notesSlide3.xml" ContentType="application/vnd.openxmlformats-officedocument.presentationml.notesSlide+xml"/>
  <Override PartName="/ppt/comments/comment2.xml" ContentType="application/vnd.openxmlformats-officedocument.presentationml.comment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omments/comment3.xml" ContentType="application/vnd.openxmlformats-officedocument.presentationml.comments+xml"/>
  <Override PartName="/ppt/notesSlides/notesSlide7.xml" ContentType="application/vnd.openxmlformats-officedocument.presentationml.notesSlide+xml"/>
  <Override PartName="/ppt/comments/comment4.xml" ContentType="application/vnd.openxmlformats-officedocument.presentationml.comment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omments/comment5.xml" ContentType="application/vnd.openxmlformats-officedocument.presentationml.comments+xml"/>
  <Override PartName="/ppt/notesSlides/notesSlide11.xml" ContentType="application/vnd.openxmlformats-officedocument.presentationml.notesSlide+xml"/>
  <Override PartName="/ppt/comments/comment6.xml" ContentType="application/vnd.openxmlformats-officedocument.presentationml.comments+xml"/>
  <Override PartName="/ppt/notesSlides/notesSlide12.xml" ContentType="application/vnd.openxmlformats-officedocument.presentationml.notesSlide+xml"/>
  <Override PartName="/ppt/comments/comment7.xml" ContentType="application/vnd.openxmlformats-officedocument.presentationml.comments+xml"/>
  <Override PartName="/ppt/notesSlides/notesSlide13.xml" ContentType="application/vnd.openxmlformats-officedocument.presentationml.notesSlide+xml"/>
  <Override PartName="/ppt/comments/comment8.xml" ContentType="application/vnd.openxmlformats-officedocument.presentationml.comment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omments/comment9.xml" ContentType="application/vnd.openxmlformats-officedocument.presentationml.comment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omments/comment10.xml" ContentType="application/vnd.openxmlformats-officedocument.presentationml.comment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comments/comment11.xml" ContentType="application/vnd.openxmlformats-officedocument.presentationml.comments+xml"/>
  <Override PartName="/ppt/notesSlides/notesSlide31.xml" ContentType="application/vnd.openxmlformats-officedocument.presentationml.notesSlide+xml"/>
  <Override PartName="/ppt/comments/comment12.xml" ContentType="application/vnd.openxmlformats-officedocument.presentationml.comments+xml"/>
  <Override PartName="/ppt/notesSlides/notesSlide32.xml" ContentType="application/vnd.openxmlformats-officedocument.presentationml.notesSlide+xml"/>
  <Override PartName="/ppt/comments/comment13.xml" ContentType="application/vnd.openxmlformats-officedocument.presentationml.comments+xml"/>
  <Override PartName="/ppt/notesSlides/notesSlide33.xml" ContentType="application/vnd.openxmlformats-officedocument.presentationml.notesSlide+xml"/>
  <Override PartName="/ppt/comments/comment14.xml" ContentType="application/vnd.openxmlformats-officedocument.presentationml.comments+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3" r:id="rId1"/>
  </p:sldMasterIdLst>
  <p:notesMasterIdLst>
    <p:notesMasterId r:id="rId3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Lst>
  <p:sldSz cx="12192000" cy="6858000"/>
  <p:notesSz cx="6858000" cy="9144000"/>
  <p:embeddedFontLst>
    <p:embeddedFont>
      <p:font typeface="Poppins Light" pitchFamily="2" charset="0"/>
      <p:regular r:id="rId38"/>
      <p:bold r:id="rId39"/>
      <p:italic r:id="rId40"/>
      <p:boldItalic r:id="rId41"/>
    </p:embeddedFont>
    <p:embeddedFont>
      <p:font typeface="Libre Baskerville" panose="02000000000000000000" pitchFamily="2" charset="0"/>
      <p:regular r:id="rId42"/>
      <p:bold r:id="rId43"/>
      <p:italic r:id="rId4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 initials="" lastIdx="19" clrIdx="0"/>
  <p:cmAuthor id="1" name="Yanhua CHEN" initials="" lastIdx="11" clrIdx="1"/>
  <p:cmAuthor id="2" name="Xing GAO" initials="" lastIdx="3" clrIdx="2"/>
  <p:cmAuthor id="3" name="1186849989@qq.com" initials="1" lastIdx="3" clrIdx="3">
    <p:extLst>
      <p:ext uri="{19B8F6BF-5375-455C-9EA6-DF929625EA0E}">
        <p15:presenceInfo xmlns:p15="http://schemas.microsoft.com/office/powerpoint/2012/main" userId="2e4965850bc99e12"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431"/>
    <p:restoredTop sz="94692"/>
  </p:normalViewPr>
  <p:slideViewPr>
    <p:cSldViewPr snapToGrid="0" snapToObjects="1">
      <p:cViewPr varScale="1">
        <p:scale>
          <a:sx n="95" d="100"/>
          <a:sy n="95" d="100"/>
        </p:scale>
        <p:origin x="432"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2.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5.fntdata"/><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font" Target="fonts/font3.fntdata"/><Relationship Id="rId45"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6.fntdata"/><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1.fntdata"/><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s>
</file>

<file path=ppt/comments/comment1.xml><?xml version="1.0" encoding="utf-8"?>
<p:cmLst xmlns:a="http://schemas.openxmlformats.org/drawingml/2006/main" xmlns:r="http://schemas.openxmlformats.org/officeDocument/2006/relationships" xmlns:p="http://schemas.openxmlformats.org/presentationml/2006/main">
  <p:cm authorId="0" dt="2018-05-02T10:54:03.045" idx="1">
    <p:pos x="6000" y="0"/>
    <p:text>Put member list, course code/name, datetime, on this page
-Pili Hu</p:text>
  </p:cm>
  <p:cm authorId="1" dt="2018-05-02T10:54:03.045" idx="1">
    <p:pos x="6000" y="100"/>
    <p:text>changed.</p:text>
  </p:cm>
</p:cmLst>
</file>

<file path=ppt/comments/comment10.xml><?xml version="1.0" encoding="utf-8"?>
<p:cmLst xmlns:a="http://schemas.openxmlformats.org/drawingml/2006/main" xmlns:r="http://schemas.openxmlformats.org/officeDocument/2006/relationships" xmlns:p="http://schemas.openxmlformats.org/presentationml/2006/main">
  <p:cm authorId="0" dt="2018-05-01T15:57:26.118" idx="15">
    <p:pos x="6000" y="100"/>
    <p:text>can use arrow/ pointers for Sichuan Picles
-Pili Hu</p:text>
  </p:cm>
  <p:cm authorId="3" dt="2018-05-04T14:30:16.342" idx="3">
    <p:pos x="6000" y="236"/>
    <p:text>done</p:text>
    <p:extLst>
      <p:ext uri="{C676402C-5697-4E1C-873F-D02D1690AC5C}">
        <p15:threadingInfo xmlns:p15="http://schemas.microsoft.com/office/powerpoint/2012/main" timeZoneBias="-480">
          <p15:parentCm authorId="0" idx="15"/>
        </p15:threadingInfo>
      </p:ext>
    </p:extLst>
  </p:cm>
  <p:cm authorId="0" dt="2018-05-01T15:57:26.119" idx="14">
    <p:pos x="6000" y="0"/>
    <p:text>We are also interested in what are other dense clusters in Sichuan series?
-Pili Hu</p:text>
  </p:cm>
</p:cmLst>
</file>

<file path=ppt/comments/comment11.xml><?xml version="1.0" encoding="utf-8"?>
<p:cmLst xmlns:a="http://schemas.openxmlformats.org/drawingml/2006/main" xmlns:r="http://schemas.openxmlformats.org/officeDocument/2006/relationships" xmlns:p="http://schemas.openxmlformats.org/presentationml/2006/main">
  <p:cm authorId="0" dt="2018-05-01T15:57:26.114" idx="16">
    <p:pos x="6000" y="0"/>
    <p:text>Describe what this page of appendix is about.
-Pili Hu</p:text>
  </p:cm>
</p:cmLst>
</file>

<file path=ppt/comments/comment12.xml><?xml version="1.0" encoding="utf-8"?>
<p:cmLst xmlns:a="http://schemas.openxmlformats.org/drawingml/2006/main" xmlns:r="http://schemas.openxmlformats.org/officeDocument/2006/relationships" xmlns:p="http://schemas.openxmlformats.org/presentationml/2006/main">
  <p:cm authorId="0" dt="2018-05-02T10:57:04.049" idx="17">
    <p:pos x="6000" y="0"/>
    <p:text>Put in appendix
-Pili Hu</p:text>
  </p:cm>
  <p:cm authorId="1" dt="2018-05-02T10:57:04.049" idx="9">
    <p:pos x="6000" y="100"/>
    <p:text>changed.</p:text>
  </p:cm>
</p:cmLst>
</file>

<file path=ppt/comments/comment13.xml><?xml version="1.0" encoding="utf-8"?>
<p:cmLst xmlns:a="http://schemas.openxmlformats.org/drawingml/2006/main" xmlns:r="http://schemas.openxmlformats.org/officeDocument/2006/relationships" xmlns:p="http://schemas.openxmlformats.org/presentationml/2006/main">
  <p:cm authorId="0" dt="2018-05-02T10:56:51.487" idx="18">
    <p:pos x="6000" y="0"/>
    <p:text>Put in appendix, same for all other code blocks
-Pili Hu</p:text>
  </p:cm>
  <p:cm authorId="1" dt="2018-05-02T10:56:51.487" idx="10">
    <p:pos x="6000" y="100"/>
    <p:text>changed.</p:text>
  </p:cm>
</p:cmLst>
</file>

<file path=ppt/comments/comment14.xml><?xml version="1.0" encoding="utf-8"?>
<p:cmLst xmlns:a="http://schemas.openxmlformats.org/drawingml/2006/main" xmlns:r="http://schemas.openxmlformats.org/officeDocument/2006/relationships" xmlns:p="http://schemas.openxmlformats.org/presentationml/2006/main">
  <p:cm authorId="0" dt="2018-05-02T10:57:10.950" idx="19">
    <p:pos x="6000" y="0"/>
    <p:text>Appendix
-Pili Hu</p:text>
  </p:cm>
  <p:cm authorId="1" dt="2018-05-02T10:57:10.950" idx="11">
    <p:pos x="6000" y="100"/>
    <p:text>changed.</p:text>
  </p:cm>
</p:cmLst>
</file>

<file path=ppt/comments/comment2.xml><?xml version="1.0" encoding="utf-8"?>
<p:cmLst xmlns:a="http://schemas.openxmlformats.org/drawingml/2006/main" xmlns:r="http://schemas.openxmlformats.org/officeDocument/2006/relationships" xmlns:p="http://schemas.openxmlformats.org/presentationml/2006/main">
  <p:cm authorId="0" dt="2018-05-02T11:05:50.509" idx="2">
    <p:pos x="6000" y="0"/>
    <p:text>suggested headline: "Data source: Xia Chu Fang"
-Pili Hu</p:text>
  </p:cm>
  <p:cm authorId="1" dt="2018-05-02T11:05:50.509" idx="2">
    <p:pos x="6000" y="100"/>
    <p:text>changed.</p:text>
  </p:cm>
</p:cmLst>
</file>

<file path=ppt/comments/comment3.xml><?xml version="1.0" encoding="utf-8"?>
<p:cmLst xmlns:a="http://schemas.openxmlformats.org/drawingml/2006/main" xmlns:r="http://schemas.openxmlformats.org/officeDocument/2006/relationships" xmlns:p="http://schemas.openxmlformats.org/presentationml/2006/main">
  <p:cm authorId="0" dt="2018-05-02T10:54:29.267" idx="4">
    <p:pos x="6000" y="200"/>
    <p:text>Suggested headline: "A glimpse of popular recipes in a week"
-Pili Hu</p:text>
  </p:cm>
  <p:cm authorId="1" dt="2018-05-02T10:54:29.267" idx="4">
    <p:pos x="6000" y="300"/>
    <p:text>changed.</p:text>
  </p:cm>
  <p:cm authorId="0" dt="2018-05-02T10:54:42.167" idx="3">
    <p:pos x="6000" y="0"/>
    <p:text>"A glimpse of popular recipes/ users in a week"
-Pili Hu</p:text>
  </p:cm>
  <p:cm authorId="1" dt="2018-05-02T10:54:42.167" idx="3">
    <p:pos x="6000" y="100"/>
    <p:text>same to previous.</p:text>
  </p:cm>
  <p:cm authorId="0" dt="2018-05-02T10:55:01.786" idx="5">
    <p:pos x="6000" y="400"/>
    <p:text>"The star recipes and star users in a week"
-Pili Hu</p:text>
  </p:cm>
  <p:cm authorId="1" dt="2018-05-02T10:55:01.786" idx="5">
    <p:pos x="6000" y="500"/>
    <p:text>same to the first one</p:text>
  </p:cm>
</p:cmLst>
</file>

<file path=ppt/comments/comment4.xml><?xml version="1.0" encoding="utf-8"?>
<p:cmLst xmlns:a="http://schemas.openxmlformats.org/drawingml/2006/main" xmlns:r="http://schemas.openxmlformats.org/officeDocument/2006/relationships" xmlns:p="http://schemas.openxmlformats.org/presentationml/2006/main">
  <p:cm authorId="0" dt="2018-05-02T10:55:20.295" idx="6">
    <p:pos x="6000" y="0"/>
    <p:text>most hottest &lt;-- try to fix
-Pili Hu</p:text>
  </p:cm>
  <p:cm authorId="1" dt="2018-05-02T10:55:20.295" idx="6">
    <p:pos x="6000" y="100"/>
    <p:text>changed.</p:text>
  </p:cm>
</p:cmLst>
</file>

<file path=ppt/comments/comment5.xml><?xml version="1.0" encoding="utf-8"?>
<p:cmLst xmlns:a="http://schemas.openxmlformats.org/drawingml/2006/main" xmlns:r="http://schemas.openxmlformats.org/officeDocument/2006/relationships" xmlns:p="http://schemas.openxmlformats.org/presentationml/2006/main">
  <p:cm authorId="0" dt="2018-05-02T10:55:45.058" idx="7">
    <p:pos x="6000" y="0"/>
    <p:text>What is the unit of y-axis?
-Pili Hu</p:text>
  </p:cm>
  <p:cm authorId="1" dt="2018-05-02T10:55:45.058" idx="7">
    <p:pos x="6000" y="100"/>
    <p:text>amended.</p:text>
  </p:cm>
</p:cmLst>
</file>

<file path=ppt/comments/comment6.xml><?xml version="1.0" encoding="utf-8"?>
<p:cmLst xmlns:a="http://schemas.openxmlformats.org/drawingml/2006/main" xmlns:r="http://schemas.openxmlformats.org/officeDocument/2006/relationships" xmlns:p="http://schemas.openxmlformats.org/presentationml/2006/main">
  <p:cm authorId="1" dt="2018-05-02T10:55:52.550" idx="8">
    <p:pos x="6000" y="100"/>
    <p:text>got it.</p:text>
  </p:cm>
  <p:cm authorId="0" dt="2018-05-02T11:54:11.183" idx="8">
    <p:pos x="6000" y="0"/>
    <p:text>Better to also give links
-Pili Hu</p:text>
  </p:cm>
  <p:cm authorId="2" dt="2018-05-02T11:54:11.183" idx="1">
    <p:pos x="6000" y="200"/>
    <p:text>done</p:text>
  </p:cm>
</p:cmLst>
</file>

<file path=ppt/comments/comment7.xml><?xml version="1.0" encoding="utf-8"?>
<p:cmLst xmlns:a="http://schemas.openxmlformats.org/drawingml/2006/main" xmlns:r="http://schemas.openxmlformats.org/officeDocument/2006/relationships" xmlns:p="http://schemas.openxmlformats.org/presentationml/2006/main">
  <p:cm authorId="0" dt="2018-05-01T15:57:26.115" idx="9">
    <p:pos x="6000" y="0"/>
    <p:text>it is hard to make sense of those partial screenshots. are they from xiachufang?
-Pili Hu</p:text>
  </p:cm>
  <p:cm authorId="0" dt="2018-05-02T12:27:48.194" idx="10">
    <p:pos x="6000" y="100"/>
    <p:text>Current screenshot only shows an evidence that the user has Weibo and Youku channel. It would be more informative to describe the popularity, say "# of followers on Weibo", "# of subscribers on Youku", ... 
-Pili Hu</p:text>
  </p:cm>
  <p:cm authorId="2" dt="2018-05-02T12:27:48.194" idx="2">
    <p:pos x="6000" y="200"/>
    <p:text>done</p:text>
  </p:cm>
</p:cmLst>
</file>

<file path=ppt/comments/comment8.xml><?xml version="1.0" encoding="utf-8"?>
<p:cmLst xmlns:a="http://schemas.openxmlformats.org/drawingml/2006/main" xmlns:r="http://schemas.openxmlformats.org/officeDocument/2006/relationships" xmlns:p="http://schemas.openxmlformats.org/presentationml/2006/main">
  <p:cm authorId="0" dt="2018-05-02T12:49:21.257" idx="11">
    <p:pos x="6000" y="0"/>
    <p:text>Who is this user? Is this user from the five-list on the bar chart?
-Pili Hu</p:text>
  </p:cm>
  <p:cm authorId="2" dt="2018-05-02T12:49:21.257" idx="3">
    <p:pos x="6000" y="100"/>
    <p:text>done</p:text>
  </p:cm>
</p:cmLst>
</file>

<file path=ppt/comments/comment9.xml><?xml version="1.0" encoding="utf-8"?>
<p:cmLst xmlns:a="http://schemas.openxmlformats.org/drawingml/2006/main" xmlns:r="http://schemas.openxmlformats.org/officeDocument/2006/relationships" xmlns:p="http://schemas.openxmlformats.org/presentationml/2006/main">
  <p:cm authorId="0" dt="2018-05-01T15:57:26.110" idx="13">
    <p:pos x="6000" y="100"/>
    <p:text>It is not enough to just point out "t-SNE" in the subtitle. Please try to elaborate the methodology here. Besides "using t-SNE" for DR, people are more interested in know what are the "dimensions", or else there is no chance for dimensionality reduction.
-Pili Hu</p:text>
  </p:cm>
  <p:cm authorId="3" dt="2018-05-04T14:29:52.351" idx="1">
    <p:pos x="6000" y="236"/>
    <p:text>done</p:text>
    <p:extLst>
      <p:ext uri="{C676402C-5697-4E1C-873F-D02D1690AC5C}">
        <p15:threadingInfo xmlns:p15="http://schemas.microsoft.com/office/powerpoint/2012/main" timeZoneBias="-480">
          <p15:parentCm authorId="0" idx="13"/>
        </p15:threadingInfo>
      </p:ext>
    </p:extLst>
  </p:cm>
  <p:cm authorId="0" dt="2018-05-01T15:57:26.113" idx="12">
    <p:pos x="6000" y="0"/>
    <p:text>key information includes # of data points, what is one data point, what are the variables (dimensions). The way you handle "stop-word" is also worth mentioning.
-Pili Hu</p:text>
  </p:cm>
  <p:cm authorId="3" dt="2018-05-04T14:30:04.751" idx="2">
    <p:pos x="6000" y="136"/>
    <p:text>done</p:text>
    <p:extLst>
      <p:ext uri="{C676402C-5697-4E1C-873F-D02D1690AC5C}">
        <p15:threadingInfo xmlns:p15="http://schemas.microsoft.com/office/powerpoint/2012/main" timeZoneBias="-480">
          <p15:parentCm authorId="0" idx="12"/>
        </p15:threadingInfo>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800" cy="458788"/>
          </a:xfrm>
          <a:prstGeom prst="rect">
            <a:avLst/>
          </a:prstGeom>
          <a:noFill/>
          <a:ln>
            <a:noFill/>
          </a:ln>
        </p:spPr>
        <p:txBody>
          <a:bodyPr spcFirstLastPara="1" wrap="square" lIns="91425" tIns="91425" rIns="91425" bIns="91425" anchor="t"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Shape 4"/>
          <p:cNvSpPr txBox="1">
            <a:spLocks noGrp="1"/>
          </p:cNvSpPr>
          <p:nvPr>
            <p:ph type="dt" idx="10"/>
          </p:nvPr>
        </p:nvSpPr>
        <p:spPr>
          <a:xfrm>
            <a:off x="3884613" y="0"/>
            <a:ext cx="2971800" cy="458788"/>
          </a:xfrm>
          <a:prstGeom prst="rect">
            <a:avLst/>
          </a:prstGeom>
          <a:noFill/>
          <a:ln>
            <a:noFill/>
          </a:ln>
        </p:spPr>
        <p:txBody>
          <a:bodyPr spcFirstLastPara="1" wrap="square" lIns="91425" tIns="91425" rIns="91425" bIns="91425" anchor="t" anchorCtr="0"/>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Shape 5"/>
          <p:cNvSpPr>
            <a:spLocks noGrp="1" noRot="1" noChangeAspect="1"/>
          </p:cNvSpPr>
          <p:nvPr>
            <p:ph type="sldImg" idx="3"/>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Shape 6"/>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Shape 7"/>
          <p:cNvSpPr txBox="1">
            <a:spLocks noGrp="1"/>
          </p:cNvSpPr>
          <p:nvPr>
            <p:ph type="ftr" idx="11"/>
          </p:nvPr>
        </p:nvSpPr>
        <p:spPr>
          <a:xfrm>
            <a:off x="0" y="8685213"/>
            <a:ext cx="2971800" cy="458787"/>
          </a:xfrm>
          <a:prstGeom prst="rect">
            <a:avLst/>
          </a:prstGeom>
          <a:noFill/>
          <a:ln>
            <a:noFill/>
          </a:ln>
        </p:spPr>
        <p:txBody>
          <a:bodyPr spcFirstLastPara="1" wrap="square" lIns="91425" tIns="91425" rIns="91425" bIns="91425" anchor="b"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Shape 8"/>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Shape 95"/>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96" name="Shape 96"/>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Shape 175"/>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6" name="Shape 176"/>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177" name="Shape 177"/>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10</a:t>
            </a:fld>
            <a:endParaRPr sz="1200">
              <a:solidFill>
                <a:schemeClr val="dk1"/>
              </a:solidFill>
              <a:latin typeface="Calibri"/>
              <a:ea typeface="Calibri"/>
              <a:cs typeface="Calibri"/>
              <a:sym typeface="Calibri"/>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Shape 185"/>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186" name="Shape 186"/>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Shape 202"/>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203" name="Shape 203"/>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Shape 220"/>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221" name="Shape 221"/>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Shape 231"/>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232" name="Shape 232"/>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Shape 236"/>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237" name="Shape 237"/>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Shape 242"/>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243" name="Shape 243"/>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Shape 252"/>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253" name="Shape 253"/>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Shape 259"/>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260" name="Shape 260"/>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Shape 267"/>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8" name="Shape 268"/>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269" name="Shape 269"/>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19</a:t>
            </a:fld>
            <a:endParaRPr sz="1200">
              <a:solidFill>
                <a:schemeClr val="dk1"/>
              </a:solidFill>
              <a:latin typeface="Calibri"/>
              <a:ea typeface="Calibri"/>
              <a:cs typeface="Calibri"/>
              <a:sym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Shape 102"/>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3" name="Shape 103"/>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104" name="Shape 104"/>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spcBef>
                <a:spcPts val="0"/>
              </a:spcBef>
              <a:spcAft>
                <a:spcPts val="0"/>
              </a:spcAft>
              <a:buClr>
                <a:srgbClr val="000000"/>
              </a:buClr>
              <a:buFont typeface="Arial"/>
              <a:buNone/>
            </a:pPr>
            <a:fld id="{00000000-1234-1234-1234-123412341234}" type="slidenum">
              <a:rPr lang="en-US"/>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Shape 275"/>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276" name="Shape 276"/>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Shape 280"/>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1" name="Shape 281"/>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282" name="Shape 282"/>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21</a:t>
            </a:fld>
            <a:endParaRPr sz="1200">
              <a:solidFill>
                <a:schemeClr val="dk1"/>
              </a:solidFill>
              <a:latin typeface="Calibri"/>
              <a:ea typeface="Calibri"/>
              <a:cs typeface="Calibri"/>
              <a:sym typeface="Calibri"/>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Shape 288"/>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9" name="Shape 289"/>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290" name="Shape 290"/>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22</a:t>
            </a:fld>
            <a:endParaRPr sz="1200">
              <a:solidFill>
                <a:schemeClr val="dk1"/>
              </a:solidFill>
              <a:latin typeface="Calibri"/>
              <a:ea typeface="Calibri"/>
              <a:cs typeface="Calibri"/>
              <a:sym typeface="Calibri"/>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Shape 296"/>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7" name="Shape 297"/>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298" name="Shape 298"/>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23</a:t>
            </a:fld>
            <a:endParaRPr sz="1200">
              <a:solidFill>
                <a:schemeClr val="dk1"/>
              </a:solidFill>
              <a:latin typeface="Calibri"/>
              <a:ea typeface="Calibri"/>
              <a:cs typeface="Calibri"/>
              <a:sym typeface="Calibri"/>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Shape 311"/>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2" name="Shape 312"/>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313" name="Shape 313"/>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24</a:t>
            </a:fld>
            <a:endParaRPr sz="1200">
              <a:solidFill>
                <a:schemeClr val="dk1"/>
              </a:solidFill>
              <a:latin typeface="Calibri"/>
              <a:ea typeface="Calibri"/>
              <a:cs typeface="Calibri"/>
              <a:sym typeface="Calibri"/>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Shape 320"/>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1" name="Shape 321"/>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322" name="Shape 322"/>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25</a:t>
            </a:fld>
            <a:endParaRPr sz="1200">
              <a:solidFill>
                <a:schemeClr val="dk1"/>
              </a:solidFill>
              <a:latin typeface="Calibri"/>
              <a:ea typeface="Calibri"/>
              <a:cs typeface="Calibri"/>
              <a:sym typeface="Calibri"/>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Shape 328"/>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9" name="Shape 329"/>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330" name="Shape 330"/>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26</a:t>
            </a:fld>
            <a:endParaRPr sz="1200">
              <a:solidFill>
                <a:schemeClr val="dk1"/>
              </a:solidFill>
              <a:latin typeface="Calibri"/>
              <a:ea typeface="Calibri"/>
              <a:cs typeface="Calibri"/>
              <a:sym typeface="Calibri"/>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Shape 340"/>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1" name="Shape 341"/>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342" name="Shape 342"/>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27</a:t>
            </a:fld>
            <a:endParaRPr sz="1200">
              <a:solidFill>
                <a:schemeClr val="dk1"/>
              </a:solidFill>
              <a:latin typeface="Calibri"/>
              <a:ea typeface="Calibri"/>
              <a:cs typeface="Calibri"/>
              <a:sym typeface="Calibri"/>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Shape 348"/>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9" name="Shape 349"/>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350" name="Shape 350"/>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28</a:t>
            </a:fld>
            <a:endParaRPr sz="1200">
              <a:solidFill>
                <a:schemeClr val="dk1"/>
              </a:solidFill>
              <a:latin typeface="Calibri"/>
              <a:ea typeface="Calibri"/>
              <a:cs typeface="Calibri"/>
              <a:sym typeface="Calibri"/>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Shape 358"/>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9" name="Shape 359"/>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360" name="Shape 360"/>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29</a:t>
            </a:fld>
            <a:endParaRPr sz="1200">
              <a:solidFill>
                <a:schemeClr val="dk1"/>
              </a:solidFill>
              <a:latin typeface="Calibri"/>
              <a:ea typeface="Calibri"/>
              <a:cs typeface="Calibri"/>
              <a:sym typeface="Calibri"/>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Shape 109"/>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110" name="Shape 110"/>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Shape 364"/>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365" name="Shape 365"/>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Shape 369"/>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370" name="Shape 370"/>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Shape 379"/>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380" name="Shape 380"/>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Shape 396"/>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397" name="Shape 397"/>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Shape 414"/>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415" name="Shape 415"/>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Shape 426"/>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427" name="Shape 427"/>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Shape 119"/>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120" name="Shape 120"/>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Shape 125"/>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126" name="Shape 126"/>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Shape 140"/>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141" name="Shape 141"/>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Shape 146"/>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147" name="Shape 147"/>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Shape 154"/>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155" name="Shape 155"/>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Shape 164"/>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5" name="Shape 165"/>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166" name="Shape 166"/>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9</a:t>
            </a:fld>
            <a:endParaRPr sz="1200">
              <a:solidFill>
                <a:schemeClr val="dk1"/>
              </a:solidFill>
              <a:latin typeface="Calibri"/>
              <a:ea typeface="Calibri"/>
              <a:cs typeface="Calibri"/>
              <a:sym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標題及物件" type="obj">
  <p:cSld name="OBJECT">
    <p:spTree>
      <p:nvGrpSpPr>
        <p:cNvPr id="1" name="Shape 15"/>
        <p:cNvGrpSpPr/>
        <p:nvPr/>
      </p:nvGrpSpPr>
      <p:grpSpPr>
        <a:xfrm>
          <a:off x="0" y="0"/>
          <a:ext cx="0" cy="0"/>
          <a:chOff x="0" y="0"/>
          <a:chExt cx="0" cy="0"/>
        </a:xfrm>
      </p:grpSpPr>
      <p:sp>
        <p:nvSpPr>
          <p:cNvPr id="16" name="Shape 16"/>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7" name="Shape 17"/>
          <p:cNvSpPr txBox="1">
            <a:spLocks noGrp="1"/>
          </p:cNvSpPr>
          <p:nvPr>
            <p:ph type="body" idx="1"/>
          </p:nvPr>
        </p:nvSpPr>
        <p:spPr>
          <a:xfrm>
            <a:off x="838200" y="1825625"/>
            <a:ext cx="10515600" cy="4351338"/>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8" name="Shape 18"/>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9" name="Shape 19"/>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0" name="Shape 2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只有標題" type="titleOnly">
  <p:cSld name="TITLE_ONLY">
    <p:spTree>
      <p:nvGrpSpPr>
        <p:cNvPr id="1" name="Shape 59"/>
        <p:cNvGrpSpPr/>
        <p:nvPr/>
      </p:nvGrpSpPr>
      <p:grpSpPr>
        <a:xfrm>
          <a:off x="0" y="0"/>
          <a:ext cx="0" cy="0"/>
          <a:chOff x="0" y="0"/>
          <a:chExt cx="0" cy="0"/>
        </a:xfrm>
      </p:grpSpPr>
      <p:sp>
        <p:nvSpPr>
          <p:cNvPr id="60" name="Shape 60"/>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61" name="Shape 61"/>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62" name="Shape 62"/>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63" name="Shape 6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空白" type="blank">
  <p:cSld name="BLANK">
    <p:spTree>
      <p:nvGrpSpPr>
        <p:cNvPr id="1" name="Shape 64"/>
        <p:cNvGrpSpPr/>
        <p:nvPr/>
      </p:nvGrpSpPr>
      <p:grpSpPr>
        <a:xfrm>
          <a:off x="0" y="0"/>
          <a:ext cx="0" cy="0"/>
          <a:chOff x="0" y="0"/>
          <a:chExt cx="0" cy="0"/>
        </a:xfrm>
      </p:grpSpPr>
      <p:sp>
        <p:nvSpPr>
          <p:cNvPr id="65" name="Shape 65"/>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66" name="Shape 66"/>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67" name="Shape 6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含標題的內容" type="objTx">
  <p:cSld name="OBJECT_WITH_CAPTION_TEXT">
    <p:spTree>
      <p:nvGrpSpPr>
        <p:cNvPr id="1" name="Shape 68"/>
        <p:cNvGrpSpPr/>
        <p:nvPr/>
      </p:nvGrpSpPr>
      <p:grpSpPr>
        <a:xfrm>
          <a:off x="0" y="0"/>
          <a:ext cx="0" cy="0"/>
          <a:chOff x="0" y="0"/>
          <a:chExt cx="0" cy="0"/>
        </a:xfrm>
      </p:grpSpPr>
      <p:sp>
        <p:nvSpPr>
          <p:cNvPr id="69" name="Shape 69"/>
          <p:cNvSpPr txBox="1">
            <a:spLocks noGrp="1"/>
          </p:cNvSpPr>
          <p:nvPr>
            <p:ph type="title"/>
          </p:nvPr>
        </p:nvSpPr>
        <p:spPr>
          <a:xfrm>
            <a:off x="839788" y="457200"/>
            <a:ext cx="3932237" cy="1600200"/>
          </a:xfrm>
          <a:prstGeom prst="rect">
            <a:avLst/>
          </a:prstGeom>
          <a:noFill/>
          <a:ln>
            <a:noFill/>
          </a:ln>
        </p:spPr>
        <p:txBody>
          <a:bodyPr spcFirstLastPara="1" wrap="square" lIns="91425" tIns="91425" rIns="91425" bIns="91425" anchor="b" anchorCtr="0"/>
          <a:lstStyle>
            <a:lvl1pPr marR="0" lvl="0" algn="l" rtl="0">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0" name="Shape 70"/>
          <p:cNvSpPr txBox="1">
            <a:spLocks noGrp="1"/>
          </p:cNvSpPr>
          <p:nvPr>
            <p:ph type="body" idx="1"/>
          </p:nvPr>
        </p:nvSpPr>
        <p:spPr>
          <a:xfrm>
            <a:off x="5183188" y="987425"/>
            <a:ext cx="6172200" cy="4873625"/>
          </a:xfrm>
          <a:prstGeom prst="rect">
            <a:avLst/>
          </a:prstGeom>
          <a:noFill/>
          <a:ln>
            <a:noFill/>
          </a:ln>
        </p:spPr>
        <p:txBody>
          <a:bodyPr spcFirstLastPara="1" wrap="square" lIns="91425" tIns="91425" rIns="91425" bIns="91425" anchor="t" anchorCtr="0"/>
          <a:lstStyle>
            <a:lvl1pPr marL="457200" marR="0" lvl="0" indent="-431800" algn="l" rtl="0">
              <a:lnSpc>
                <a:spcPct val="90000"/>
              </a:lnSpc>
              <a:spcBef>
                <a:spcPts val="100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90000"/>
              </a:lnSpc>
              <a:spcBef>
                <a:spcPts val="5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71" name="Shape 71"/>
          <p:cNvSpPr txBox="1">
            <a:spLocks noGrp="1"/>
          </p:cNvSpPr>
          <p:nvPr>
            <p:ph type="body" idx="2"/>
          </p:nvPr>
        </p:nvSpPr>
        <p:spPr>
          <a:xfrm>
            <a:off x="839788" y="2057400"/>
            <a:ext cx="3932237" cy="3811588"/>
          </a:xfrm>
          <a:prstGeom prst="rect">
            <a:avLst/>
          </a:prstGeom>
          <a:noFill/>
          <a:ln>
            <a:noFill/>
          </a:ln>
        </p:spPr>
        <p:txBody>
          <a:bodyPr spcFirstLastPara="1" wrap="square" lIns="91425" tIns="91425" rIns="91425" bIns="91425" anchor="t" anchorCtr="0"/>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72" name="Shape 72"/>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3" name="Shape 73"/>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4" name="Shape 7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含標題的圖片" type="picTx">
  <p:cSld name="PICTURE_WITH_CAPTION_TEXT">
    <p:spTree>
      <p:nvGrpSpPr>
        <p:cNvPr id="1" name="Shape 75"/>
        <p:cNvGrpSpPr/>
        <p:nvPr/>
      </p:nvGrpSpPr>
      <p:grpSpPr>
        <a:xfrm>
          <a:off x="0" y="0"/>
          <a:ext cx="0" cy="0"/>
          <a:chOff x="0" y="0"/>
          <a:chExt cx="0" cy="0"/>
        </a:xfrm>
      </p:grpSpPr>
      <p:sp>
        <p:nvSpPr>
          <p:cNvPr id="76" name="Shape 76"/>
          <p:cNvSpPr txBox="1">
            <a:spLocks noGrp="1"/>
          </p:cNvSpPr>
          <p:nvPr>
            <p:ph type="title"/>
          </p:nvPr>
        </p:nvSpPr>
        <p:spPr>
          <a:xfrm>
            <a:off x="839788" y="457200"/>
            <a:ext cx="3932237" cy="1600200"/>
          </a:xfrm>
          <a:prstGeom prst="rect">
            <a:avLst/>
          </a:prstGeom>
          <a:noFill/>
          <a:ln>
            <a:noFill/>
          </a:ln>
        </p:spPr>
        <p:txBody>
          <a:bodyPr spcFirstLastPara="1" wrap="square" lIns="91425" tIns="91425" rIns="91425" bIns="91425" anchor="b" anchorCtr="0"/>
          <a:lstStyle>
            <a:lvl1pPr marR="0" lvl="0" algn="l" rtl="0">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7" name="Shape 77"/>
          <p:cNvSpPr>
            <a:spLocks noGrp="1"/>
          </p:cNvSpPr>
          <p:nvPr>
            <p:ph type="pic" idx="2"/>
          </p:nvPr>
        </p:nvSpPr>
        <p:spPr>
          <a:xfrm>
            <a:off x="5183188" y="987425"/>
            <a:ext cx="6172200" cy="4873625"/>
          </a:xfrm>
          <a:prstGeom prst="rect">
            <a:avLst/>
          </a:prstGeom>
          <a:no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78" name="Shape 78"/>
          <p:cNvSpPr txBox="1">
            <a:spLocks noGrp="1"/>
          </p:cNvSpPr>
          <p:nvPr>
            <p:ph type="body" idx="1"/>
          </p:nvPr>
        </p:nvSpPr>
        <p:spPr>
          <a:xfrm>
            <a:off x="839788" y="2057400"/>
            <a:ext cx="3932237" cy="3811588"/>
          </a:xfrm>
          <a:prstGeom prst="rect">
            <a:avLst/>
          </a:prstGeom>
          <a:noFill/>
          <a:ln>
            <a:noFill/>
          </a:ln>
        </p:spPr>
        <p:txBody>
          <a:bodyPr spcFirstLastPara="1" wrap="square" lIns="91425" tIns="91425" rIns="91425" bIns="91425" anchor="t" anchorCtr="0"/>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79" name="Shape 79"/>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0" name="Shape 80"/>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1" name="Shape 8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標題及直排文字" type="vertTx">
  <p:cSld name="VERTICAL_TEXT">
    <p:spTree>
      <p:nvGrpSpPr>
        <p:cNvPr id="1" name="Shape 82"/>
        <p:cNvGrpSpPr/>
        <p:nvPr/>
      </p:nvGrpSpPr>
      <p:grpSpPr>
        <a:xfrm>
          <a:off x="0" y="0"/>
          <a:ext cx="0" cy="0"/>
          <a:chOff x="0" y="0"/>
          <a:chExt cx="0" cy="0"/>
        </a:xfrm>
      </p:grpSpPr>
      <p:sp>
        <p:nvSpPr>
          <p:cNvPr id="83" name="Shape 83"/>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4" name="Shape 84"/>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5" name="Shape 85"/>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6" name="Shape 86"/>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7" name="Shape 8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直排標題及文字" type="vertTitleAndTx">
  <p:cSld name="VERTICAL_TITLE_AND_VERTICAL_TEXT">
    <p:spTree>
      <p:nvGrpSpPr>
        <p:cNvPr id="1" name="Shape 88"/>
        <p:cNvGrpSpPr/>
        <p:nvPr/>
      </p:nvGrpSpPr>
      <p:grpSpPr>
        <a:xfrm>
          <a:off x="0" y="0"/>
          <a:ext cx="0" cy="0"/>
          <a:chOff x="0" y="0"/>
          <a:chExt cx="0" cy="0"/>
        </a:xfrm>
      </p:grpSpPr>
      <p:sp>
        <p:nvSpPr>
          <p:cNvPr id="89" name="Shape 89"/>
          <p:cNvSpPr txBox="1">
            <a:spLocks noGrp="1"/>
          </p:cNvSpPr>
          <p:nvPr>
            <p:ph type="title"/>
          </p:nvPr>
        </p:nvSpPr>
        <p:spPr>
          <a:xfrm rot="5400000">
            <a:off x="7133431" y="1956594"/>
            <a:ext cx="5811838" cy="2628900"/>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90" name="Shape 90"/>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91" name="Shape 91"/>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2" name="Shape 92"/>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3" name="Shape 9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標題投影片" type="title">
  <p:cSld name="TITLE">
    <p:spTree>
      <p:nvGrpSpPr>
        <p:cNvPr id="1" name="Shape 21"/>
        <p:cNvGrpSpPr/>
        <p:nvPr/>
      </p:nvGrpSpPr>
      <p:grpSpPr>
        <a:xfrm>
          <a:off x="0" y="0"/>
          <a:ext cx="0" cy="0"/>
          <a:chOff x="0" y="0"/>
          <a:chExt cx="0" cy="0"/>
        </a:xfrm>
      </p:grpSpPr>
      <p:sp>
        <p:nvSpPr>
          <p:cNvPr id="22" name="Shape 22"/>
          <p:cNvSpPr txBox="1">
            <a:spLocks noGrp="1"/>
          </p:cNvSpPr>
          <p:nvPr>
            <p:ph type="ctrTitle"/>
          </p:nvPr>
        </p:nvSpPr>
        <p:spPr>
          <a:xfrm>
            <a:off x="1524000" y="1122363"/>
            <a:ext cx="9144000" cy="2387600"/>
          </a:xfrm>
          <a:prstGeom prst="rect">
            <a:avLst/>
          </a:prstGeom>
          <a:noFill/>
          <a:ln>
            <a:noFill/>
          </a:ln>
        </p:spPr>
        <p:txBody>
          <a:bodyPr spcFirstLastPara="1" wrap="square" lIns="91425" tIns="91425" rIns="91425" bIns="91425" anchor="b" anchorCtr="0"/>
          <a:lstStyle>
            <a:lvl1pPr marR="0" lvl="0" algn="ctr"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3" name="Shape 23"/>
          <p:cNvSpPr txBox="1">
            <a:spLocks noGrp="1"/>
          </p:cNvSpPr>
          <p:nvPr>
            <p:ph type="subTitle" idx="1"/>
          </p:nvPr>
        </p:nvSpPr>
        <p:spPr>
          <a:xfrm>
            <a:off x="1524000" y="3602038"/>
            <a:ext cx="9144000" cy="1655762"/>
          </a:xfrm>
          <a:prstGeom prst="rect">
            <a:avLst/>
          </a:prstGeom>
          <a:noFill/>
          <a:ln>
            <a:noFill/>
          </a:ln>
        </p:spPr>
        <p:txBody>
          <a:bodyPr spcFirstLastPara="1" wrap="square" lIns="91425" tIns="91425" rIns="91425" bIns="91425" anchor="t" anchorCtr="0"/>
          <a:lstStyle>
            <a:lvl1pPr marR="0" lvl="0" algn="ctr" rtl="0">
              <a:lnSpc>
                <a:spcPct val="90000"/>
              </a:lnSpc>
              <a:spcBef>
                <a:spcPts val="10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1pPr>
            <a:lvl2pPr marR="0" lvl="1" algn="ctr"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2pPr>
            <a:lvl3pPr marR="0" lvl="2" algn="ctr"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3pPr>
            <a:lvl4pPr marR="0" lvl="3"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4pPr>
            <a:lvl5pPr marR="0" lvl="4"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5pPr>
            <a:lvl6pPr marR="0" lvl="5"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6pPr>
            <a:lvl7pPr marR="0" lvl="6"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7pPr>
            <a:lvl8pPr marR="0" lvl="7"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8pPr>
            <a:lvl9pPr marR="0" lvl="8"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9pPr>
          </a:lstStyle>
          <a:p>
            <a:endParaRPr/>
          </a:p>
        </p:txBody>
      </p:sp>
      <p:sp>
        <p:nvSpPr>
          <p:cNvPr id="24" name="Shape 24"/>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5" name="Shape 25"/>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6" name="Shape 2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章節標題" type="secHead">
  <p:cSld name="SECTION_HEADER">
    <p:spTree>
      <p:nvGrpSpPr>
        <p:cNvPr id="1" name="Shape 27"/>
        <p:cNvGrpSpPr/>
        <p:nvPr/>
      </p:nvGrpSpPr>
      <p:grpSpPr>
        <a:xfrm>
          <a:off x="0" y="0"/>
          <a:ext cx="0" cy="0"/>
          <a:chOff x="0" y="0"/>
          <a:chExt cx="0" cy="0"/>
        </a:xfrm>
      </p:grpSpPr>
      <p:sp>
        <p:nvSpPr>
          <p:cNvPr id="28" name="Shape 28"/>
          <p:cNvSpPr txBox="1">
            <a:spLocks noGrp="1"/>
          </p:cNvSpPr>
          <p:nvPr>
            <p:ph type="title"/>
          </p:nvPr>
        </p:nvSpPr>
        <p:spPr>
          <a:xfrm>
            <a:off x="831850" y="1709738"/>
            <a:ext cx="10515600" cy="2852737"/>
          </a:xfrm>
          <a:prstGeom prst="rect">
            <a:avLst/>
          </a:prstGeom>
          <a:noFill/>
          <a:ln>
            <a:noFill/>
          </a:ln>
        </p:spPr>
        <p:txBody>
          <a:bodyPr spcFirstLastPara="1" wrap="square" lIns="91425" tIns="91425" rIns="91425" bIns="91425" anchor="b" anchorCtr="0"/>
          <a:lstStyle>
            <a:lvl1pPr marR="0" lvl="0" algn="l"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9" name="Shape 29"/>
          <p:cNvSpPr txBox="1">
            <a:spLocks noGrp="1"/>
          </p:cNvSpPr>
          <p:nvPr>
            <p:ph type="body" idx="1"/>
          </p:nvPr>
        </p:nvSpPr>
        <p:spPr>
          <a:xfrm>
            <a:off x="831850" y="4589463"/>
            <a:ext cx="10515600" cy="1500187"/>
          </a:xfrm>
          <a:prstGeom prst="rect">
            <a:avLst/>
          </a:prstGeom>
          <a:noFill/>
          <a:ln>
            <a:noFill/>
          </a:ln>
        </p:spPr>
        <p:txBody>
          <a:bodyPr spcFirstLastPara="1" wrap="square" lIns="91425" tIns="91425" rIns="91425" bIns="91425" anchor="t" anchorCtr="0"/>
          <a:lstStyle>
            <a:lvl1pPr marL="457200" marR="0" lvl="0" indent="-228600" algn="l" rtl="0">
              <a:lnSpc>
                <a:spcPct val="90000"/>
              </a:lnSpc>
              <a:spcBef>
                <a:spcPts val="1000"/>
              </a:spcBef>
              <a:spcAft>
                <a:spcPts val="0"/>
              </a:spcAft>
              <a:buClr>
                <a:srgbClr val="888888"/>
              </a:buClr>
              <a:buSzPts val="2400"/>
              <a:buFont typeface="Arial"/>
              <a:buNone/>
              <a:defRPr sz="2400" b="0" i="0" u="none" strike="noStrike" cap="none">
                <a:solidFill>
                  <a:srgbClr val="888888"/>
                </a:solidFill>
                <a:latin typeface="Calibri"/>
                <a:ea typeface="Calibri"/>
                <a:cs typeface="Calibri"/>
                <a:sym typeface="Calibri"/>
              </a:defRPr>
            </a:lvl1pPr>
            <a:lvl2pPr marL="914400" marR="0" lvl="1" indent="-228600" algn="l" rtl="0">
              <a:lnSpc>
                <a:spcPct val="90000"/>
              </a:lnSpc>
              <a:spcBef>
                <a:spcPts val="5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2pPr>
            <a:lvl3pPr marL="1371600" marR="0" lvl="2" indent="-228600" algn="l" rtl="0">
              <a:lnSpc>
                <a:spcPct val="90000"/>
              </a:lnSpc>
              <a:spcBef>
                <a:spcPts val="500"/>
              </a:spcBef>
              <a:spcAft>
                <a:spcPts val="0"/>
              </a:spcAft>
              <a:buClr>
                <a:srgbClr val="888888"/>
              </a:buClr>
              <a:buSzPts val="1800"/>
              <a:buFont typeface="Arial"/>
              <a:buNone/>
              <a:defRPr sz="1800" b="0" i="0" u="none" strike="noStrike" cap="none">
                <a:solidFill>
                  <a:srgbClr val="888888"/>
                </a:solidFill>
                <a:latin typeface="Calibri"/>
                <a:ea typeface="Calibri"/>
                <a:cs typeface="Calibri"/>
                <a:sym typeface="Calibri"/>
              </a:defRPr>
            </a:lvl3pPr>
            <a:lvl4pPr marL="1828800" marR="0" lvl="3"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4pPr>
            <a:lvl5pPr marL="2286000" marR="0" lvl="4"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5pPr>
            <a:lvl6pPr marL="2743200" marR="0" lvl="5"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6pPr>
            <a:lvl7pPr marL="3200400" marR="0" lvl="6"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7pPr>
            <a:lvl8pPr marL="3657600" marR="0" lvl="7"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8pPr>
            <a:lvl9pPr marL="4114800" marR="0" lvl="8"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9pPr>
          </a:lstStyle>
          <a:p>
            <a:endParaRPr/>
          </a:p>
        </p:txBody>
      </p:sp>
      <p:sp>
        <p:nvSpPr>
          <p:cNvPr id="30" name="Shape 30"/>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1" name="Shape 31"/>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2" name="Shape 3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General Slide">
  <p:cSld name="General Slide">
    <p:spTree>
      <p:nvGrpSpPr>
        <p:cNvPr id="1" name="Shape 33"/>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Welcome Message">
  <p:cSld name="Welcome Message">
    <p:spTree>
      <p:nvGrpSpPr>
        <p:cNvPr id="1" name="Shape 34"/>
        <p:cNvGrpSpPr/>
        <p:nvPr/>
      </p:nvGrpSpPr>
      <p:grpSpPr>
        <a:xfrm>
          <a:off x="0" y="0"/>
          <a:ext cx="0" cy="0"/>
          <a:chOff x="0" y="0"/>
          <a:chExt cx="0" cy="0"/>
        </a:xfrm>
      </p:grpSpPr>
      <p:sp>
        <p:nvSpPr>
          <p:cNvPr id="35" name="Shape 35"/>
          <p:cNvSpPr>
            <a:spLocks noGrp="1"/>
          </p:cNvSpPr>
          <p:nvPr>
            <p:ph type="pic" idx="2"/>
          </p:nvPr>
        </p:nvSpPr>
        <p:spPr>
          <a:xfrm>
            <a:off x="5187591" y="2021680"/>
            <a:ext cx="1833136" cy="1832659"/>
          </a:xfrm>
          <a:prstGeom prst="ellipse">
            <a:avLst/>
          </a:prstGeom>
          <a:noFill/>
          <a:ln>
            <a:noFill/>
          </a:ln>
        </p:spPr>
        <p:txBody>
          <a:bodyPr spcFirstLastPara="1" wrap="square" lIns="91425" tIns="91425" rIns="91425" bIns="91425" anchor="t" anchorCtr="0"/>
          <a:lstStyle>
            <a:lvl1pPr marR="0" lvl="0" algn="l" rtl="0">
              <a:lnSpc>
                <a:spcPct val="90000"/>
              </a:lnSpc>
              <a:spcBef>
                <a:spcPts val="1000"/>
              </a:spcBef>
              <a:spcAft>
                <a:spcPts val="0"/>
              </a:spcAft>
              <a:buClr>
                <a:srgbClr val="D8D8D8"/>
              </a:buClr>
              <a:buSzPts val="1300"/>
              <a:buFont typeface="Arial"/>
              <a:buNone/>
              <a:defRPr sz="1300" b="0" i="0" u="none" strike="noStrike" cap="none">
                <a:solidFill>
                  <a:srgbClr val="D8D8D8"/>
                </a:solidFill>
                <a:latin typeface="Poppins Light"/>
                <a:ea typeface="Poppins Light"/>
                <a:cs typeface="Poppins Light"/>
                <a:sym typeface="Poppins Light"/>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about us">
  <p:cSld name="about us">
    <p:spTree>
      <p:nvGrpSpPr>
        <p:cNvPr id="1" name="Shape 36"/>
        <p:cNvGrpSpPr/>
        <p:nvPr/>
      </p:nvGrpSpPr>
      <p:grpSpPr>
        <a:xfrm>
          <a:off x="0" y="0"/>
          <a:ext cx="0" cy="0"/>
          <a:chOff x="0" y="0"/>
          <a:chExt cx="0" cy="0"/>
        </a:xfrm>
      </p:grpSpPr>
      <p:sp>
        <p:nvSpPr>
          <p:cNvPr id="37" name="Shape 37"/>
          <p:cNvSpPr>
            <a:spLocks noGrp="1"/>
          </p:cNvSpPr>
          <p:nvPr>
            <p:ph type="pic" idx="2"/>
          </p:nvPr>
        </p:nvSpPr>
        <p:spPr>
          <a:xfrm>
            <a:off x="7897263" y="2018370"/>
            <a:ext cx="2068837" cy="3914077"/>
          </a:xfrm>
          <a:prstGeom prst="rect">
            <a:avLst/>
          </a:prstGeom>
          <a:noFill/>
          <a:ln>
            <a:noFill/>
          </a:ln>
        </p:spPr>
        <p:txBody>
          <a:bodyPr spcFirstLastPara="1" wrap="square" lIns="91425" tIns="91425" rIns="91425" bIns="91425" anchor="t" anchorCtr="0"/>
          <a:lstStyle>
            <a:lvl1pPr marR="0" lvl="0" algn="l" rtl="0">
              <a:lnSpc>
                <a:spcPct val="90000"/>
              </a:lnSpc>
              <a:spcBef>
                <a:spcPts val="1000"/>
              </a:spcBef>
              <a:spcAft>
                <a:spcPts val="0"/>
              </a:spcAft>
              <a:buClr>
                <a:srgbClr val="D8D8D8"/>
              </a:buClr>
              <a:buSzPts val="1300"/>
              <a:buFont typeface="Arial"/>
              <a:buNone/>
              <a:defRPr sz="1300" b="0" i="0" u="none" strike="noStrike" cap="none">
                <a:solidFill>
                  <a:srgbClr val="D8D8D8"/>
                </a:solidFill>
                <a:latin typeface="Poppins Light"/>
                <a:ea typeface="Poppins Light"/>
                <a:cs typeface="Poppins Light"/>
                <a:sym typeface="Poppins Light"/>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8" name="Shape 38"/>
          <p:cNvSpPr>
            <a:spLocks noGrp="1"/>
          </p:cNvSpPr>
          <p:nvPr>
            <p:ph type="pic" idx="3"/>
          </p:nvPr>
        </p:nvSpPr>
        <p:spPr>
          <a:xfrm>
            <a:off x="10130835" y="2018370"/>
            <a:ext cx="2068837" cy="3914077"/>
          </a:xfrm>
          <a:prstGeom prst="rect">
            <a:avLst/>
          </a:prstGeom>
          <a:noFill/>
          <a:ln>
            <a:noFill/>
          </a:ln>
        </p:spPr>
        <p:txBody>
          <a:bodyPr spcFirstLastPara="1" wrap="square" lIns="91425" tIns="91425" rIns="91425" bIns="91425" anchor="t" anchorCtr="0"/>
          <a:lstStyle>
            <a:lvl1pPr marR="0" lvl="0" algn="l" rtl="0">
              <a:lnSpc>
                <a:spcPct val="90000"/>
              </a:lnSpc>
              <a:spcBef>
                <a:spcPts val="1000"/>
              </a:spcBef>
              <a:spcAft>
                <a:spcPts val="0"/>
              </a:spcAft>
              <a:buClr>
                <a:srgbClr val="D8D8D8"/>
              </a:buClr>
              <a:buSzPts val="1300"/>
              <a:buFont typeface="Arial"/>
              <a:buNone/>
              <a:defRPr sz="1300" b="0" i="0" u="none" strike="noStrike" cap="none">
                <a:solidFill>
                  <a:srgbClr val="D8D8D8"/>
                </a:solidFill>
                <a:latin typeface="Poppins Light"/>
                <a:ea typeface="Poppins Light"/>
                <a:cs typeface="Poppins Light"/>
                <a:sym typeface="Poppins Light"/>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9" name="Shape 39"/>
          <p:cNvSpPr>
            <a:spLocks noGrp="1"/>
          </p:cNvSpPr>
          <p:nvPr>
            <p:ph type="pic" idx="4"/>
          </p:nvPr>
        </p:nvSpPr>
        <p:spPr>
          <a:xfrm>
            <a:off x="5661229" y="2018370"/>
            <a:ext cx="2068837" cy="3914077"/>
          </a:xfrm>
          <a:prstGeom prst="rect">
            <a:avLst/>
          </a:prstGeom>
          <a:noFill/>
          <a:ln>
            <a:noFill/>
          </a:ln>
        </p:spPr>
        <p:txBody>
          <a:bodyPr spcFirstLastPara="1" wrap="square" lIns="91425" tIns="91425" rIns="91425" bIns="91425" anchor="t" anchorCtr="0"/>
          <a:lstStyle>
            <a:lvl1pPr marR="0" lvl="0" algn="l" rtl="0">
              <a:lnSpc>
                <a:spcPct val="90000"/>
              </a:lnSpc>
              <a:spcBef>
                <a:spcPts val="1000"/>
              </a:spcBef>
              <a:spcAft>
                <a:spcPts val="0"/>
              </a:spcAft>
              <a:buClr>
                <a:srgbClr val="D8D8D8"/>
              </a:buClr>
              <a:buSzPts val="1300"/>
              <a:buFont typeface="Arial"/>
              <a:buNone/>
              <a:defRPr sz="1300" b="0" i="0" u="none" strike="noStrike" cap="none">
                <a:solidFill>
                  <a:srgbClr val="D8D8D8"/>
                </a:solidFill>
                <a:latin typeface="Poppins Light"/>
                <a:ea typeface="Poppins Light"/>
                <a:cs typeface="Poppins Light"/>
                <a:sym typeface="Poppins Light"/>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ission">
  <p:cSld name="Mission">
    <p:spTree>
      <p:nvGrpSpPr>
        <p:cNvPr id="1" name="Shape 40"/>
        <p:cNvGrpSpPr/>
        <p:nvPr/>
      </p:nvGrpSpPr>
      <p:grpSpPr>
        <a:xfrm>
          <a:off x="0" y="0"/>
          <a:ext cx="0" cy="0"/>
          <a:chOff x="0" y="0"/>
          <a:chExt cx="0" cy="0"/>
        </a:xfrm>
      </p:grpSpPr>
      <p:sp>
        <p:nvSpPr>
          <p:cNvPr id="41" name="Shape 41"/>
          <p:cNvSpPr>
            <a:spLocks noGrp="1"/>
          </p:cNvSpPr>
          <p:nvPr>
            <p:ph type="pic" idx="2"/>
          </p:nvPr>
        </p:nvSpPr>
        <p:spPr>
          <a:xfrm>
            <a:off x="0" y="3644900"/>
            <a:ext cx="6096000" cy="3213100"/>
          </a:xfrm>
          <a:prstGeom prst="rect">
            <a:avLst/>
          </a:prstGeom>
          <a:noFill/>
          <a:ln>
            <a:noFill/>
          </a:ln>
        </p:spPr>
        <p:txBody>
          <a:bodyPr spcFirstLastPara="1" wrap="square" lIns="91425" tIns="91425" rIns="91425" bIns="91425" anchor="t" anchorCtr="0"/>
          <a:lstStyle>
            <a:lvl1pPr marR="0" lvl="0" algn="l" rtl="0">
              <a:lnSpc>
                <a:spcPct val="90000"/>
              </a:lnSpc>
              <a:spcBef>
                <a:spcPts val="1000"/>
              </a:spcBef>
              <a:spcAft>
                <a:spcPts val="0"/>
              </a:spcAft>
              <a:buClr>
                <a:srgbClr val="D8D8D8"/>
              </a:buClr>
              <a:buSzPts val="1300"/>
              <a:buFont typeface="Arial"/>
              <a:buNone/>
              <a:defRPr sz="1300" b="0" i="0" u="none" strike="noStrike" cap="none">
                <a:solidFill>
                  <a:srgbClr val="D8D8D8"/>
                </a:solidFill>
                <a:latin typeface="Poppins Light"/>
                <a:ea typeface="Poppins Light"/>
                <a:cs typeface="Poppins Light"/>
                <a:sym typeface="Poppins Light"/>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2" name="Shape 42"/>
          <p:cNvSpPr>
            <a:spLocks noGrp="1"/>
          </p:cNvSpPr>
          <p:nvPr>
            <p:ph type="pic" idx="3"/>
          </p:nvPr>
        </p:nvSpPr>
        <p:spPr>
          <a:xfrm>
            <a:off x="6096000" y="3644900"/>
            <a:ext cx="6096000" cy="3213100"/>
          </a:xfrm>
          <a:prstGeom prst="rect">
            <a:avLst/>
          </a:prstGeom>
          <a:noFill/>
          <a:ln>
            <a:noFill/>
          </a:ln>
        </p:spPr>
        <p:txBody>
          <a:bodyPr spcFirstLastPara="1" wrap="square" lIns="91425" tIns="91425" rIns="91425" bIns="91425" anchor="t" anchorCtr="0"/>
          <a:lstStyle>
            <a:lvl1pPr marR="0" lvl="0" algn="l" rtl="0">
              <a:lnSpc>
                <a:spcPct val="90000"/>
              </a:lnSpc>
              <a:spcBef>
                <a:spcPts val="1000"/>
              </a:spcBef>
              <a:spcAft>
                <a:spcPts val="0"/>
              </a:spcAft>
              <a:buClr>
                <a:srgbClr val="D8D8D8"/>
              </a:buClr>
              <a:buSzPts val="1300"/>
              <a:buFont typeface="Arial"/>
              <a:buNone/>
              <a:defRPr sz="1300" b="0" i="0" u="none" strike="noStrike" cap="none">
                <a:solidFill>
                  <a:srgbClr val="D8D8D8"/>
                </a:solidFill>
                <a:latin typeface="Poppins Light"/>
                <a:ea typeface="Poppins Light"/>
                <a:cs typeface="Poppins Light"/>
                <a:sym typeface="Poppins Light"/>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兩項物件" type="twoObj">
  <p:cSld name="TWO_OBJECTS">
    <p:spTree>
      <p:nvGrpSpPr>
        <p:cNvPr id="1" name="Shape 43"/>
        <p:cNvGrpSpPr/>
        <p:nvPr/>
      </p:nvGrpSpPr>
      <p:grpSpPr>
        <a:xfrm>
          <a:off x="0" y="0"/>
          <a:ext cx="0" cy="0"/>
          <a:chOff x="0" y="0"/>
          <a:chExt cx="0" cy="0"/>
        </a:xfrm>
      </p:grpSpPr>
      <p:sp>
        <p:nvSpPr>
          <p:cNvPr id="44" name="Shape 44"/>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45" name="Shape 45"/>
          <p:cNvSpPr txBox="1">
            <a:spLocks noGrp="1"/>
          </p:cNvSpPr>
          <p:nvPr>
            <p:ph type="body" idx="1"/>
          </p:nvPr>
        </p:nvSpPr>
        <p:spPr>
          <a:xfrm>
            <a:off x="838200" y="1825625"/>
            <a:ext cx="5181600" cy="4351338"/>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6" name="Shape 46"/>
          <p:cNvSpPr txBox="1">
            <a:spLocks noGrp="1"/>
          </p:cNvSpPr>
          <p:nvPr>
            <p:ph type="body" idx="2"/>
          </p:nvPr>
        </p:nvSpPr>
        <p:spPr>
          <a:xfrm>
            <a:off x="6172200" y="1825625"/>
            <a:ext cx="5181600" cy="4351338"/>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7" name="Shape 47"/>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8" name="Shape 48"/>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9" name="Shape 4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比較" type="twoTxTwoObj">
  <p:cSld name="TWO_OBJECTS_WITH_TEXT">
    <p:spTree>
      <p:nvGrpSpPr>
        <p:cNvPr id="1" name="Shape 50"/>
        <p:cNvGrpSpPr/>
        <p:nvPr/>
      </p:nvGrpSpPr>
      <p:grpSpPr>
        <a:xfrm>
          <a:off x="0" y="0"/>
          <a:ext cx="0" cy="0"/>
          <a:chOff x="0" y="0"/>
          <a:chExt cx="0" cy="0"/>
        </a:xfrm>
      </p:grpSpPr>
      <p:sp>
        <p:nvSpPr>
          <p:cNvPr id="51" name="Shape 51"/>
          <p:cNvSpPr txBox="1">
            <a:spLocks noGrp="1"/>
          </p:cNvSpPr>
          <p:nvPr>
            <p:ph type="title"/>
          </p:nvPr>
        </p:nvSpPr>
        <p:spPr>
          <a:xfrm>
            <a:off x="839788" y="365125"/>
            <a:ext cx="10515600" cy="1325563"/>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52" name="Shape 52"/>
          <p:cNvSpPr txBox="1">
            <a:spLocks noGrp="1"/>
          </p:cNvSpPr>
          <p:nvPr>
            <p:ph type="body" idx="1"/>
          </p:nvPr>
        </p:nvSpPr>
        <p:spPr>
          <a:xfrm>
            <a:off x="839788" y="1681163"/>
            <a:ext cx="5157787" cy="823912"/>
          </a:xfrm>
          <a:prstGeom prst="rect">
            <a:avLst/>
          </a:prstGeom>
          <a:noFill/>
          <a:ln>
            <a:noFill/>
          </a:ln>
        </p:spPr>
        <p:txBody>
          <a:bodyPr spcFirstLastPara="1" wrap="square" lIns="91425" tIns="91425" rIns="91425" bIns="91425" anchor="b" anchorCtr="0"/>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53" name="Shape 53"/>
          <p:cNvSpPr txBox="1">
            <a:spLocks noGrp="1"/>
          </p:cNvSpPr>
          <p:nvPr>
            <p:ph type="body" idx="2"/>
          </p:nvPr>
        </p:nvSpPr>
        <p:spPr>
          <a:xfrm>
            <a:off x="839788" y="2505075"/>
            <a:ext cx="5157787" cy="3684588"/>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4" name="Shape 54"/>
          <p:cNvSpPr txBox="1">
            <a:spLocks noGrp="1"/>
          </p:cNvSpPr>
          <p:nvPr>
            <p:ph type="body" idx="3"/>
          </p:nvPr>
        </p:nvSpPr>
        <p:spPr>
          <a:xfrm>
            <a:off x="6172200" y="1681163"/>
            <a:ext cx="5183188" cy="823912"/>
          </a:xfrm>
          <a:prstGeom prst="rect">
            <a:avLst/>
          </a:prstGeom>
          <a:noFill/>
          <a:ln>
            <a:noFill/>
          </a:ln>
        </p:spPr>
        <p:txBody>
          <a:bodyPr spcFirstLastPara="1" wrap="square" lIns="91425" tIns="91425" rIns="91425" bIns="91425" anchor="b" anchorCtr="0"/>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55" name="Shape 55"/>
          <p:cNvSpPr txBox="1">
            <a:spLocks noGrp="1"/>
          </p:cNvSpPr>
          <p:nvPr>
            <p:ph type="body" idx="4"/>
          </p:nvPr>
        </p:nvSpPr>
        <p:spPr>
          <a:xfrm>
            <a:off x="6172200" y="2505075"/>
            <a:ext cx="5183188" cy="3684588"/>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6" name="Shape 56"/>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7" name="Shape 57"/>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8" name="Shape 5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Shape 11"/>
          <p:cNvSpPr txBox="1">
            <a:spLocks noGrp="1"/>
          </p:cNvSpPr>
          <p:nvPr>
            <p:ph type="body" idx="1"/>
          </p:nvPr>
        </p:nvSpPr>
        <p:spPr>
          <a:xfrm>
            <a:off x="838200" y="1825625"/>
            <a:ext cx="10515600" cy="4351338"/>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Shape 12"/>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Shape 13"/>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Shape 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comments" Target="../comments/commen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comments" Target="../comments/comment5.xml"/></Relationships>
</file>

<file path=ppt/slides/_rels/slide11.xml.rels><?xml version="1.0" encoding="UTF-8" standalone="yes"?>
<Relationships xmlns="http://schemas.openxmlformats.org/package/2006/relationships"><Relationship Id="rId3" Type="http://schemas.openxmlformats.org/officeDocument/2006/relationships/image" Target="../media/image14.jpg"/><Relationship Id="rId7" Type="http://schemas.openxmlformats.org/officeDocument/2006/relationships/comments" Target="../comments/comment6.xml"/><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8" Type="http://schemas.openxmlformats.org/officeDocument/2006/relationships/hyperlink" Target="http://www.tinrry.com" TargetMode="External"/><Relationship Id="rId3" Type="http://schemas.openxmlformats.org/officeDocument/2006/relationships/image" Target="../media/image14.jpg"/><Relationship Id="rId7"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 Id="rId9" Type="http://schemas.openxmlformats.org/officeDocument/2006/relationships/comments" Target="../comments/comment7.xml"/></Relationships>
</file>

<file path=ppt/slides/_rels/slide13.xml.rels><?xml version="1.0" encoding="UTF-8" standalone="yes"?>
<Relationships xmlns="http://schemas.openxmlformats.org/package/2006/relationships"><Relationship Id="rId8" Type="http://schemas.openxmlformats.org/officeDocument/2006/relationships/comments" Target="../comments/comment8.xml"/><Relationship Id="rId3" Type="http://schemas.openxmlformats.org/officeDocument/2006/relationships/image" Target="../media/image14.jpg"/><Relationship Id="rId7"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comments" Target="../comments/comment9.xml"/><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3.xml"/><Relationship Id="rId1" Type="http://schemas.openxmlformats.org/officeDocument/2006/relationships/slideLayout" Target="../slideLayouts/slideLayout5.xml"/><Relationship Id="rId4" Type="http://schemas.openxmlformats.org/officeDocument/2006/relationships/comments" Target="../comments/comment10.xml"/></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4.xml"/><Relationship Id="rId1" Type="http://schemas.openxmlformats.org/officeDocument/2006/relationships/slideLayout" Target="../slideLayouts/slideLayout5.xml"/><Relationship Id="rId4" Type="http://schemas.openxmlformats.org/officeDocument/2006/relationships/image" Target="../media/image34.png"/></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36.jpg"/><Relationship Id="rId7" Type="http://schemas.openxmlformats.org/officeDocument/2006/relationships/image" Target="../media/image40.jpg"/><Relationship Id="rId2" Type="http://schemas.openxmlformats.org/officeDocument/2006/relationships/notesSlide" Target="../notesSlides/notesSlide26.xml"/><Relationship Id="rId1" Type="http://schemas.openxmlformats.org/officeDocument/2006/relationships/slideLayout" Target="../slideLayouts/slideLayout6.xml"/><Relationship Id="rId6" Type="http://schemas.openxmlformats.org/officeDocument/2006/relationships/image" Target="../media/image39.jpg"/><Relationship Id="rId5" Type="http://schemas.openxmlformats.org/officeDocument/2006/relationships/image" Target="../media/image38.jpg"/><Relationship Id="rId4" Type="http://schemas.openxmlformats.org/officeDocument/2006/relationships/image" Target="../media/image37.png"/></Relationships>
</file>

<file path=ppt/slides/_rels/slide2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42.gif"/><Relationship Id="rId2" Type="http://schemas.openxmlformats.org/officeDocument/2006/relationships/notesSlide" Target="../notesSlides/notesSlide28.xml"/><Relationship Id="rId1" Type="http://schemas.openxmlformats.org/officeDocument/2006/relationships/slideLayout" Target="../slideLayouts/slideLayout5.xml"/><Relationship Id="rId6" Type="http://schemas.openxmlformats.org/officeDocument/2006/relationships/image" Target="../media/image45.jpg"/><Relationship Id="rId5" Type="http://schemas.openxmlformats.org/officeDocument/2006/relationships/image" Target="../media/image44.jpg"/><Relationship Id="rId4" Type="http://schemas.openxmlformats.org/officeDocument/2006/relationships/image" Target="../media/image43.jp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comments" Target="../comments/comment2.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comments" Target="../comments/comment11.xml"/><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comments" Target="../comments/comment12.xml"/></Relationships>
</file>

<file path=ppt/slides/_rels/slide3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2.xml"/><Relationship Id="rId1" Type="http://schemas.openxmlformats.org/officeDocument/2006/relationships/slideLayout" Target="../slideLayouts/slideLayout1.xml"/><Relationship Id="rId6" Type="http://schemas.openxmlformats.org/officeDocument/2006/relationships/comments" Target="../comments/comment13.xml"/><Relationship Id="rId5" Type="http://schemas.openxmlformats.org/officeDocument/2006/relationships/image" Target="../media/image49.png"/><Relationship Id="rId4" Type="http://schemas.openxmlformats.org/officeDocument/2006/relationships/image" Target="../media/image48.png"/></Relationships>
</file>

<file path=ppt/slides/_rels/slide3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comments" Target="../comments/comment14.xml"/><Relationship Id="rId4" Type="http://schemas.openxmlformats.org/officeDocument/2006/relationships/image" Target="../media/image51.png"/></Relationships>
</file>

<file path=ppt/slides/_rels/slide3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4.xml"/><Relationship Id="rId1" Type="http://schemas.openxmlformats.org/officeDocument/2006/relationships/slideLayout" Target="../slideLayouts/slideLayout1.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3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5.xml"/><Relationship Id="rId1" Type="http://schemas.openxmlformats.org/officeDocument/2006/relationships/slideLayout" Target="../slideLayouts/slideLayout1.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comments" Target="../comments/comment3.xml"/><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comments" Target="../comments/comment4.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9.jpg"/><Relationship Id="rId7" Type="http://schemas.openxmlformats.org/officeDocument/2006/relationships/image" Target="../media/image13.jp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2.jpg"/><Relationship Id="rId5" Type="http://schemas.openxmlformats.org/officeDocument/2006/relationships/image" Target="../media/image11.jpg"/><Relationship Id="rId4" Type="http://schemas.openxmlformats.org/officeDocument/2006/relationships/image" Target="../media/image10.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Shape 98"/>
          <p:cNvSpPr txBox="1"/>
          <p:nvPr/>
        </p:nvSpPr>
        <p:spPr>
          <a:xfrm>
            <a:off x="172800" y="2514675"/>
            <a:ext cx="11745900" cy="15696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9600" b="0" i="0" u="none" strike="noStrike" cap="none" dirty="0">
                <a:solidFill>
                  <a:srgbClr val="87CEDC"/>
                </a:solidFill>
                <a:latin typeface="Libre Baskerville"/>
                <a:ea typeface="Libre Baskerville"/>
                <a:cs typeface="Libre Baskerville"/>
                <a:sym typeface="Libre Baskerville"/>
              </a:rPr>
              <a:t>A</a:t>
            </a:r>
            <a:r>
              <a:rPr lang="en-US" sz="9600" b="0" i="0" u="none" strike="noStrike" cap="none" dirty="0">
                <a:solidFill>
                  <a:schemeClr val="dk1"/>
                </a:solidFill>
                <a:latin typeface="Libre Baskerville"/>
                <a:ea typeface="Libre Baskerville"/>
                <a:cs typeface="Libre Baskerville"/>
                <a:sym typeface="Libre Baskerville"/>
              </a:rPr>
              <a:t> </a:t>
            </a:r>
            <a:r>
              <a:rPr lang="en-US" sz="4400" b="1" i="0" u="none" strike="noStrike" cap="none" dirty="0">
                <a:solidFill>
                  <a:srgbClr val="E5432E"/>
                </a:solidFill>
                <a:latin typeface="Libre Baskerville"/>
                <a:ea typeface="Libre Baskerville"/>
                <a:cs typeface="Libre Baskerville"/>
                <a:sym typeface="Libre Baskerville"/>
              </a:rPr>
              <a:t>BITE</a:t>
            </a:r>
            <a:r>
              <a:rPr lang="en-US" sz="9600" b="0" i="0" u="none" strike="noStrike" cap="none" dirty="0">
                <a:solidFill>
                  <a:srgbClr val="87CEDC"/>
                </a:solidFill>
                <a:latin typeface="Libre Baskerville"/>
                <a:ea typeface="Libre Baskerville"/>
                <a:cs typeface="Libre Baskerville"/>
                <a:sym typeface="Libre Baskerville"/>
              </a:rPr>
              <a:t> of </a:t>
            </a:r>
            <a:r>
              <a:rPr lang="en-US" sz="9600" b="0" i="0" u="none" strike="noStrike" cap="none" dirty="0">
                <a:solidFill>
                  <a:srgbClr val="F28155"/>
                </a:solidFill>
                <a:latin typeface="Libre Baskerville"/>
                <a:ea typeface="Libre Baskerville"/>
                <a:cs typeface="Libre Baskerville"/>
                <a:sym typeface="Libre Baskerville"/>
              </a:rPr>
              <a:t>BIG DATA</a:t>
            </a:r>
            <a:endParaRPr sz="9600" b="0" i="0" u="none" strike="noStrike" cap="none" dirty="0">
              <a:solidFill>
                <a:srgbClr val="F28155"/>
              </a:solidFill>
              <a:latin typeface="Libre Baskerville"/>
              <a:ea typeface="Libre Baskerville"/>
              <a:cs typeface="Libre Baskerville"/>
              <a:sym typeface="Libre Baskerville"/>
            </a:endParaRPr>
          </a:p>
        </p:txBody>
      </p:sp>
      <p:pic>
        <p:nvPicPr>
          <p:cNvPr id="99" name="Shape 99"/>
          <p:cNvPicPr preferRelativeResize="0"/>
          <p:nvPr/>
        </p:nvPicPr>
        <p:blipFill rotWithShape="1">
          <a:blip r:embed="rId3">
            <a:alphaModFix/>
          </a:blip>
          <a:srcRect/>
          <a:stretch/>
        </p:blipFill>
        <p:spPr>
          <a:xfrm>
            <a:off x="3647851" y="2167096"/>
            <a:ext cx="1604081" cy="1032765"/>
          </a:xfrm>
          <a:prstGeom prst="rect">
            <a:avLst/>
          </a:prstGeom>
          <a:noFill/>
          <a:ln>
            <a:noFill/>
          </a:ln>
        </p:spPr>
      </p:pic>
      <p:sp>
        <p:nvSpPr>
          <p:cNvPr id="100" name="Shape 100"/>
          <p:cNvSpPr txBox="1"/>
          <p:nvPr/>
        </p:nvSpPr>
        <p:spPr>
          <a:xfrm>
            <a:off x="9163043" y="4834065"/>
            <a:ext cx="3627300" cy="23082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Group name: Fin-pro </a:t>
            </a: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Group Members:</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17441781 CHEN Yanhua</a:t>
            </a: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17438578 LIU Wanyin</a:t>
            </a: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17408067 PENG Yu</a:t>
            </a: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17422353 GAO XING</a:t>
            </a: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COMM7780/ JOUR7280</a:t>
            </a:r>
            <a:endParaRPr sz="1800">
              <a:solidFill>
                <a:schemeClr val="dk1"/>
              </a:solidFill>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Shape 179"/>
          <p:cNvSpPr/>
          <p:nvPr/>
        </p:nvSpPr>
        <p:spPr>
          <a:xfrm>
            <a:off x="2606041" y="357857"/>
            <a:ext cx="8566198" cy="138499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800" b="1">
                <a:solidFill>
                  <a:schemeClr val="dk1"/>
                </a:solidFill>
                <a:latin typeface="Calibri"/>
                <a:ea typeface="Calibri"/>
                <a:cs typeface="Calibri"/>
                <a:sym typeface="Calibri"/>
              </a:rPr>
              <a:t>Let’s see the most welcome blogger.</a:t>
            </a:r>
            <a:endParaRPr sz="2800" b="1">
              <a:solidFill>
                <a:schemeClr val="dk1"/>
              </a:solidFill>
              <a:latin typeface="Calibri"/>
              <a:ea typeface="Calibri"/>
              <a:cs typeface="Calibri"/>
              <a:sym typeface="Calibri"/>
            </a:endParaRPr>
          </a:p>
          <a:p>
            <a:pPr marL="0" marR="0" lvl="0" indent="0" algn="l" rtl="0">
              <a:spcBef>
                <a:spcPts val="0"/>
              </a:spcBef>
              <a:spcAft>
                <a:spcPts val="0"/>
              </a:spcAft>
              <a:buNone/>
            </a:pPr>
            <a:r>
              <a:rPr lang="en-US" sz="2800" b="1">
                <a:solidFill>
                  <a:schemeClr val="dk1"/>
                </a:solidFill>
                <a:latin typeface="Calibri"/>
                <a:ea typeface="Calibri"/>
                <a:cs typeface="Calibri"/>
                <a:sym typeface="Calibri"/>
              </a:rPr>
              <a:t>The number shows the frequency of the bloggers’ recipe appearing in the whole rank.</a:t>
            </a:r>
            <a:endParaRPr sz="2800" b="1">
              <a:solidFill>
                <a:schemeClr val="dk1"/>
              </a:solidFill>
              <a:latin typeface="Calibri"/>
              <a:ea typeface="Calibri"/>
              <a:cs typeface="Calibri"/>
              <a:sym typeface="Calibri"/>
            </a:endParaRPr>
          </a:p>
        </p:txBody>
      </p:sp>
      <p:pic>
        <p:nvPicPr>
          <p:cNvPr id="180" name="Shape 180"/>
          <p:cNvPicPr preferRelativeResize="0"/>
          <p:nvPr/>
        </p:nvPicPr>
        <p:blipFill rotWithShape="1">
          <a:blip r:embed="rId3">
            <a:alphaModFix/>
          </a:blip>
          <a:srcRect/>
          <a:stretch/>
        </p:blipFill>
        <p:spPr>
          <a:xfrm>
            <a:off x="2486453" y="1990090"/>
            <a:ext cx="6910567" cy="4880610"/>
          </a:xfrm>
          <a:prstGeom prst="rect">
            <a:avLst/>
          </a:prstGeom>
          <a:noFill/>
          <a:ln>
            <a:noFill/>
          </a:ln>
        </p:spPr>
      </p:pic>
      <p:sp>
        <p:nvSpPr>
          <p:cNvPr id="181" name="Shape 181"/>
          <p:cNvSpPr txBox="1"/>
          <p:nvPr/>
        </p:nvSpPr>
        <p:spPr>
          <a:xfrm>
            <a:off x="8977900" y="5930450"/>
            <a:ext cx="2796900" cy="4668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US"/>
              <a:t> </a:t>
            </a:r>
            <a:endParaRPr/>
          </a:p>
        </p:txBody>
      </p:sp>
      <p:sp>
        <p:nvSpPr>
          <p:cNvPr id="182" name="Shape 182"/>
          <p:cNvSpPr txBox="1"/>
          <p:nvPr/>
        </p:nvSpPr>
        <p:spPr>
          <a:xfrm>
            <a:off x="729575" y="2138650"/>
            <a:ext cx="2363400" cy="6132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a:t>Frequency of occurrence in a week</a:t>
            </a:r>
            <a:endParaRPr/>
          </a:p>
        </p:txBody>
      </p:sp>
      <p:sp>
        <p:nvSpPr>
          <p:cNvPr id="183" name="Shape 183"/>
          <p:cNvSpPr txBox="1"/>
          <p:nvPr/>
        </p:nvSpPr>
        <p:spPr>
          <a:xfrm>
            <a:off x="9159075" y="6069525"/>
            <a:ext cx="1348500" cy="466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a:t>Users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pic>
        <p:nvPicPr>
          <p:cNvPr id="188" name="Shape 188"/>
          <p:cNvPicPr preferRelativeResize="0"/>
          <p:nvPr/>
        </p:nvPicPr>
        <p:blipFill rotWithShape="1">
          <a:blip r:embed="rId3">
            <a:alphaModFix/>
          </a:blip>
          <a:srcRect/>
          <a:stretch/>
        </p:blipFill>
        <p:spPr>
          <a:xfrm>
            <a:off x="1529734" y="339216"/>
            <a:ext cx="4860032" cy="3600495"/>
          </a:xfrm>
          <a:prstGeom prst="rect">
            <a:avLst/>
          </a:prstGeom>
          <a:noFill/>
          <a:ln>
            <a:noFill/>
          </a:ln>
        </p:spPr>
      </p:pic>
      <p:cxnSp>
        <p:nvCxnSpPr>
          <p:cNvPr id="189" name="Shape 189"/>
          <p:cNvCxnSpPr>
            <a:endCxn id="190" idx="0"/>
          </p:cNvCxnSpPr>
          <p:nvPr/>
        </p:nvCxnSpPr>
        <p:spPr>
          <a:xfrm>
            <a:off x="6126462" y="2834610"/>
            <a:ext cx="3411900" cy="799500"/>
          </a:xfrm>
          <a:prstGeom prst="curvedConnector2">
            <a:avLst/>
          </a:prstGeom>
          <a:noFill/>
          <a:ln w="9525" cap="flat" cmpd="sng">
            <a:solidFill>
              <a:schemeClr val="accent1"/>
            </a:solidFill>
            <a:prstDash val="solid"/>
            <a:miter lim="800000"/>
            <a:headEnd type="none" w="sm" len="sm"/>
            <a:tailEnd type="triangle" w="med" len="med"/>
          </a:ln>
        </p:spPr>
      </p:cxnSp>
      <p:cxnSp>
        <p:nvCxnSpPr>
          <p:cNvPr id="191" name="Shape 191"/>
          <p:cNvCxnSpPr>
            <a:endCxn id="192" idx="0"/>
          </p:cNvCxnSpPr>
          <p:nvPr/>
        </p:nvCxnSpPr>
        <p:spPr>
          <a:xfrm rot="-5400000" flipH="1">
            <a:off x="4146593" y="4072147"/>
            <a:ext cx="1620600" cy="39300"/>
          </a:xfrm>
          <a:prstGeom prst="curvedConnector3">
            <a:avLst>
              <a:gd name="adj1" fmla="val 50000"/>
            </a:avLst>
          </a:prstGeom>
          <a:noFill/>
          <a:ln w="9525" cap="flat" cmpd="sng">
            <a:solidFill>
              <a:schemeClr val="accent1"/>
            </a:solidFill>
            <a:prstDash val="solid"/>
            <a:miter lim="800000"/>
            <a:headEnd type="none" w="sm" len="sm"/>
            <a:tailEnd type="triangle" w="med" len="med"/>
          </a:ln>
        </p:spPr>
      </p:cxnSp>
      <p:sp>
        <p:nvSpPr>
          <p:cNvPr id="193" name="Shape 193"/>
          <p:cNvSpPr txBox="1"/>
          <p:nvPr/>
        </p:nvSpPr>
        <p:spPr>
          <a:xfrm>
            <a:off x="518352" y="4022727"/>
            <a:ext cx="3930983" cy="95410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800" b="1">
                <a:solidFill>
                  <a:schemeClr val="dk1"/>
                </a:solidFill>
                <a:latin typeface="Calibri"/>
                <a:ea typeface="Calibri"/>
                <a:cs typeface="Calibri"/>
                <a:sym typeface="Calibri"/>
              </a:rPr>
              <a:t>Three of them have their own ‘Taobao’shops.</a:t>
            </a:r>
            <a:endParaRPr sz="2800" b="1">
              <a:solidFill>
                <a:schemeClr val="dk1"/>
              </a:solidFill>
              <a:latin typeface="Calibri"/>
              <a:ea typeface="Calibri"/>
              <a:cs typeface="Calibri"/>
              <a:sym typeface="Calibri"/>
            </a:endParaRPr>
          </a:p>
        </p:txBody>
      </p:sp>
      <p:pic>
        <p:nvPicPr>
          <p:cNvPr id="194" name="Shape 194"/>
          <p:cNvPicPr preferRelativeResize="0"/>
          <p:nvPr/>
        </p:nvPicPr>
        <p:blipFill rotWithShape="1">
          <a:blip r:embed="rId4">
            <a:alphaModFix/>
          </a:blip>
          <a:srcRect/>
          <a:stretch/>
        </p:blipFill>
        <p:spPr>
          <a:xfrm>
            <a:off x="7820750" y="651610"/>
            <a:ext cx="3540598" cy="2416512"/>
          </a:xfrm>
          <a:prstGeom prst="rect">
            <a:avLst/>
          </a:prstGeom>
          <a:noFill/>
          <a:ln>
            <a:noFill/>
          </a:ln>
        </p:spPr>
      </p:pic>
      <p:pic>
        <p:nvPicPr>
          <p:cNvPr id="190" name="Shape 190"/>
          <p:cNvPicPr preferRelativeResize="0"/>
          <p:nvPr/>
        </p:nvPicPr>
        <p:blipFill rotWithShape="1">
          <a:blip r:embed="rId5">
            <a:alphaModFix/>
          </a:blip>
          <a:srcRect/>
          <a:stretch/>
        </p:blipFill>
        <p:spPr>
          <a:xfrm>
            <a:off x="7715250" y="3634110"/>
            <a:ext cx="3646223" cy="2321020"/>
          </a:xfrm>
          <a:prstGeom prst="rect">
            <a:avLst/>
          </a:prstGeom>
          <a:noFill/>
          <a:ln>
            <a:noFill/>
          </a:ln>
        </p:spPr>
      </p:pic>
      <p:cxnSp>
        <p:nvCxnSpPr>
          <p:cNvPr id="195" name="Shape 195"/>
          <p:cNvCxnSpPr/>
          <p:nvPr/>
        </p:nvCxnSpPr>
        <p:spPr>
          <a:xfrm rot="10800000" flipH="1">
            <a:off x="4251960" y="651600"/>
            <a:ext cx="3568800" cy="1062900"/>
          </a:xfrm>
          <a:prstGeom prst="curvedConnector3">
            <a:avLst>
              <a:gd name="adj1" fmla="val 50000"/>
            </a:avLst>
          </a:prstGeom>
          <a:noFill/>
          <a:ln w="9525" cap="flat" cmpd="sng">
            <a:solidFill>
              <a:schemeClr val="accent1"/>
            </a:solidFill>
            <a:prstDash val="solid"/>
            <a:miter lim="800000"/>
            <a:headEnd type="none" w="sm" len="sm"/>
            <a:tailEnd type="triangle" w="med" len="med"/>
          </a:ln>
        </p:spPr>
      </p:cxnSp>
      <p:pic>
        <p:nvPicPr>
          <p:cNvPr id="192" name="Shape 192"/>
          <p:cNvPicPr preferRelativeResize="0"/>
          <p:nvPr/>
        </p:nvPicPr>
        <p:blipFill rotWithShape="1">
          <a:blip r:embed="rId6">
            <a:alphaModFix/>
          </a:blip>
          <a:srcRect/>
          <a:stretch/>
        </p:blipFill>
        <p:spPr>
          <a:xfrm>
            <a:off x="3319550" y="4902097"/>
            <a:ext cx="3313986" cy="1691371"/>
          </a:xfrm>
          <a:prstGeom prst="rect">
            <a:avLst/>
          </a:prstGeom>
          <a:noFill/>
          <a:ln>
            <a:noFill/>
          </a:ln>
        </p:spPr>
      </p:pic>
      <p:sp>
        <p:nvSpPr>
          <p:cNvPr id="196" name="Shape 196"/>
          <p:cNvSpPr txBox="1"/>
          <p:nvPr/>
        </p:nvSpPr>
        <p:spPr>
          <a:xfrm>
            <a:off x="0" y="339225"/>
            <a:ext cx="2247300" cy="466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a:t>Frequency of occurrence in a week</a:t>
            </a:r>
            <a:endParaRPr/>
          </a:p>
        </p:txBody>
      </p:sp>
      <p:sp>
        <p:nvSpPr>
          <p:cNvPr id="197" name="Shape 197"/>
          <p:cNvSpPr txBox="1"/>
          <p:nvPr/>
        </p:nvSpPr>
        <p:spPr>
          <a:xfrm>
            <a:off x="6126450" y="3281500"/>
            <a:ext cx="1348500" cy="466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a:t>Users </a:t>
            </a:r>
            <a:endParaRPr/>
          </a:p>
        </p:txBody>
      </p:sp>
      <p:sp>
        <p:nvSpPr>
          <p:cNvPr id="198" name="Shape 198"/>
          <p:cNvSpPr txBox="1"/>
          <p:nvPr/>
        </p:nvSpPr>
        <p:spPr>
          <a:xfrm>
            <a:off x="7869100" y="80200"/>
            <a:ext cx="3834300" cy="4668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US"/>
              <a:t>https://tinrry.world.taobao.com/?spm=2013.1.1000126.3.3dbd6165EKP0dX</a:t>
            </a:r>
            <a:endParaRPr/>
          </a:p>
        </p:txBody>
      </p:sp>
      <p:sp>
        <p:nvSpPr>
          <p:cNvPr id="199" name="Shape 199"/>
          <p:cNvSpPr txBox="1"/>
          <p:nvPr/>
        </p:nvSpPr>
        <p:spPr>
          <a:xfrm>
            <a:off x="7621213" y="5909500"/>
            <a:ext cx="3834300" cy="9540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US"/>
              <a:t>https://shop143766469.world.taobao.com/shop/view_shop.htm?spm=a1z0k.1000780.1997989141.d4915209.R8OazC&amp;shop_id=143766469</a:t>
            </a:r>
            <a:endParaRPr/>
          </a:p>
        </p:txBody>
      </p:sp>
      <p:sp>
        <p:nvSpPr>
          <p:cNvPr id="200" name="Shape 200"/>
          <p:cNvSpPr txBox="1"/>
          <p:nvPr/>
        </p:nvSpPr>
        <p:spPr>
          <a:xfrm>
            <a:off x="216375" y="5793975"/>
            <a:ext cx="2875500" cy="7995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US"/>
              <a:t>https://shop34384559.world.taobao.com/?spm=a230r.7195193.1997079397.26.3UOUoq</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pic>
        <p:nvPicPr>
          <p:cNvPr id="205" name="Shape 205"/>
          <p:cNvPicPr preferRelativeResize="0"/>
          <p:nvPr/>
        </p:nvPicPr>
        <p:blipFill rotWithShape="1">
          <a:blip r:embed="rId3">
            <a:alphaModFix/>
          </a:blip>
          <a:srcRect/>
          <a:stretch/>
        </p:blipFill>
        <p:spPr>
          <a:xfrm>
            <a:off x="1344216" y="1340769"/>
            <a:ext cx="4860031" cy="3600496"/>
          </a:xfrm>
          <a:prstGeom prst="rect">
            <a:avLst/>
          </a:prstGeom>
          <a:noFill/>
          <a:ln>
            <a:noFill/>
          </a:ln>
        </p:spPr>
      </p:pic>
      <p:sp>
        <p:nvSpPr>
          <p:cNvPr id="206" name="Shape 206"/>
          <p:cNvSpPr txBox="1"/>
          <p:nvPr/>
        </p:nvSpPr>
        <p:spPr>
          <a:xfrm>
            <a:off x="1775521" y="249853"/>
            <a:ext cx="6811197" cy="83099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b="1">
                <a:solidFill>
                  <a:schemeClr val="dk1"/>
                </a:solidFill>
                <a:latin typeface="Calibri"/>
                <a:ea typeface="Calibri"/>
                <a:cs typeface="Calibri"/>
                <a:sym typeface="Calibri"/>
              </a:rPr>
              <a:t>三百六十行，行行出‘网红’</a:t>
            </a:r>
            <a:endParaRPr sz="2400" b="1">
              <a:solidFill>
                <a:schemeClr val="dk1"/>
              </a:solidFill>
              <a:latin typeface="Calibri"/>
              <a:ea typeface="Calibri"/>
              <a:cs typeface="Calibri"/>
              <a:sym typeface="Calibri"/>
            </a:endParaRPr>
          </a:p>
          <a:p>
            <a:pPr marL="0" marR="0" lvl="0" indent="0" algn="l" rtl="0">
              <a:spcBef>
                <a:spcPts val="0"/>
              </a:spcBef>
              <a:spcAft>
                <a:spcPts val="0"/>
              </a:spcAft>
              <a:buNone/>
            </a:pPr>
            <a:r>
              <a:rPr lang="en-US" sz="2400" b="1">
                <a:solidFill>
                  <a:schemeClr val="dk1"/>
                </a:solidFill>
                <a:latin typeface="Calibri"/>
                <a:ea typeface="Calibri"/>
                <a:cs typeface="Calibri"/>
                <a:sym typeface="Calibri"/>
              </a:rPr>
              <a:t>Every industry has its own internet celebrities</a:t>
            </a:r>
            <a:endParaRPr/>
          </a:p>
        </p:txBody>
      </p:sp>
      <p:pic>
        <p:nvPicPr>
          <p:cNvPr id="207" name="Shape 207"/>
          <p:cNvPicPr preferRelativeResize="0"/>
          <p:nvPr/>
        </p:nvPicPr>
        <p:blipFill rotWithShape="1">
          <a:blip r:embed="rId4">
            <a:alphaModFix/>
          </a:blip>
          <a:srcRect/>
          <a:stretch/>
        </p:blipFill>
        <p:spPr>
          <a:xfrm>
            <a:off x="5774166" y="5336523"/>
            <a:ext cx="4033357" cy="1446133"/>
          </a:xfrm>
          <a:prstGeom prst="rect">
            <a:avLst/>
          </a:prstGeom>
          <a:noFill/>
          <a:ln>
            <a:noFill/>
          </a:ln>
        </p:spPr>
      </p:pic>
      <p:pic>
        <p:nvPicPr>
          <p:cNvPr id="208" name="Shape 208"/>
          <p:cNvPicPr preferRelativeResize="0"/>
          <p:nvPr/>
        </p:nvPicPr>
        <p:blipFill rotWithShape="1">
          <a:blip r:embed="rId5">
            <a:alphaModFix/>
          </a:blip>
          <a:srcRect/>
          <a:stretch/>
        </p:blipFill>
        <p:spPr>
          <a:xfrm>
            <a:off x="8725932" y="2010950"/>
            <a:ext cx="2590800" cy="1143000"/>
          </a:xfrm>
          <a:prstGeom prst="rect">
            <a:avLst/>
          </a:prstGeom>
          <a:noFill/>
          <a:ln>
            <a:noFill/>
          </a:ln>
        </p:spPr>
      </p:pic>
      <p:pic>
        <p:nvPicPr>
          <p:cNvPr id="209" name="Shape 209"/>
          <p:cNvPicPr preferRelativeResize="0"/>
          <p:nvPr/>
        </p:nvPicPr>
        <p:blipFill rotWithShape="1">
          <a:blip r:embed="rId6">
            <a:alphaModFix/>
          </a:blip>
          <a:srcRect/>
          <a:stretch/>
        </p:blipFill>
        <p:spPr>
          <a:xfrm>
            <a:off x="6170632" y="1227062"/>
            <a:ext cx="2832100" cy="1092200"/>
          </a:xfrm>
          <a:prstGeom prst="rect">
            <a:avLst/>
          </a:prstGeom>
          <a:noFill/>
          <a:ln>
            <a:noFill/>
          </a:ln>
        </p:spPr>
      </p:pic>
      <p:pic>
        <p:nvPicPr>
          <p:cNvPr id="210" name="Shape 210"/>
          <p:cNvPicPr preferRelativeResize="0"/>
          <p:nvPr/>
        </p:nvPicPr>
        <p:blipFill rotWithShape="1">
          <a:blip r:embed="rId7">
            <a:alphaModFix/>
          </a:blip>
          <a:srcRect/>
          <a:stretch/>
        </p:blipFill>
        <p:spPr>
          <a:xfrm>
            <a:off x="463011" y="5267960"/>
            <a:ext cx="3769673" cy="1583263"/>
          </a:xfrm>
          <a:prstGeom prst="rect">
            <a:avLst/>
          </a:prstGeom>
          <a:noFill/>
          <a:ln>
            <a:noFill/>
          </a:ln>
        </p:spPr>
      </p:pic>
      <p:cxnSp>
        <p:nvCxnSpPr>
          <p:cNvPr id="211" name="Shape 211"/>
          <p:cNvCxnSpPr/>
          <p:nvPr/>
        </p:nvCxnSpPr>
        <p:spPr>
          <a:xfrm rot="10800000" flipH="1">
            <a:off x="3885718" y="1700912"/>
            <a:ext cx="2318400" cy="936000"/>
          </a:xfrm>
          <a:prstGeom prst="bentConnector3">
            <a:avLst>
              <a:gd name="adj1" fmla="val 50000"/>
            </a:avLst>
          </a:prstGeom>
          <a:noFill/>
          <a:ln w="12700" cap="flat" cmpd="sng">
            <a:solidFill>
              <a:srgbClr val="FF0000"/>
            </a:solidFill>
            <a:prstDash val="solid"/>
            <a:miter lim="800000"/>
            <a:headEnd type="none" w="sm" len="sm"/>
            <a:tailEnd type="triangle" w="med" len="med"/>
          </a:ln>
        </p:spPr>
      </p:cxnSp>
      <p:cxnSp>
        <p:nvCxnSpPr>
          <p:cNvPr id="212" name="Shape 212"/>
          <p:cNvCxnSpPr/>
          <p:nvPr/>
        </p:nvCxnSpPr>
        <p:spPr>
          <a:xfrm>
            <a:off x="5051666" y="2087146"/>
            <a:ext cx="4031400" cy="459900"/>
          </a:xfrm>
          <a:prstGeom prst="straightConnector1">
            <a:avLst/>
          </a:prstGeom>
          <a:noFill/>
          <a:ln w="12700" cap="flat" cmpd="sng">
            <a:solidFill>
              <a:srgbClr val="FF0000"/>
            </a:solidFill>
            <a:prstDash val="solid"/>
            <a:miter lim="800000"/>
            <a:headEnd type="none" w="sm" len="sm"/>
            <a:tailEnd type="triangle" w="med" len="med"/>
          </a:ln>
        </p:spPr>
      </p:cxnSp>
      <p:cxnSp>
        <p:nvCxnSpPr>
          <p:cNvPr id="213" name="Shape 213"/>
          <p:cNvCxnSpPr/>
          <p:nvPr/>
        </p:nvCxnSpPr>
        <p:spPr>
          <a:xfrm>
            <a:off x="3983382" y="4221089"/>
            <a:ext cx="0" cy="548700"/>
          </a:xfrm>
          <a:prstGeom prst="straightConnector1">
            <a:avLst/>
          </a:prstGeom>
          <a:noFill/>
          <a:ln w="12700" cap="flat" cmpd="sng">
            <a:solidFill>
              <a:srgbClr val="FF0000"/>
            </a:solidFill>
            <a:prstDash val="solid"/>
            <a:miter lim="800000"/>
            <a:headEnd type="none" w="sm" len="sm"/>
            <a:tailEnd type="triangle" w="med" len="med"/>
          </a:ln>
        </p:spPr>
      </p:cxnSp>
      <p:cxnSp>
        <p:nvCxnSpPr>
          <p:cNvPr id="214" name="Shape 214"/>
          <p:cNvCxnSpPr/>
          <p:nvPr/>
        </p:nvCxnSpPr>
        <p:spPr>
          <a:xfrm>
            <a:off x="7790839" y="4793949"/>
            <a:ext cx="0" cy="484800"/>
          </a:xfrm>
          <a:prstGeom prst="straightConnector1">
            <a:avLst/>
          </a:prstGeom>
          <a:noFill/>
          <a:ln w="12700" cap="flat" cmpd="sng">
            <a:solidFill>
              <a:srgbClr val="FF0000"/>
            </a:solidFill>
            <a:prstDash val="solid"/>
            <a:miter lim="800000"/>
            <a:headEnd type="none" w="sm" len="sm"/>
            <a:tailEnd type="triangle" w="med" len="med"/>
          </a:ln>
        </p:spPr>
      </p:cxnSp>
      <p:cxnSp>
        <p:nvCxnSpPr>
          <p:cNvPr id="215" name="Shape 215"/>
          <p:cNvCxnSpPr/>
          <p:nvPr/>
        </p:nvCxnSpPr>
        <p:spPr>
          <a:xfrm>
            <a:off x="2558842" y="4769923"/>
            <a:ext cx="5232000" cy="43200"/>
          </a:xfrm>
          <a:prstGeom prst="bentConnector3">
            <a:avLst>
              <a:gd name="adj1" fmla="val 50000"/>
            </a:avLst>
          </a:prstGeom>
          <a:noFill/>
          <a:ln w="12700" cap="flat" cmpd="sng">
            <a:solidFill>
              <a:srgbClr val="FF0000"/>
            </a:solidFill>
            <a:prstDash val="solid"/>
            <a:miter lim="800000"/>
            <a:headEnd type="none" w="sm" len="sm"/>
            <a:tailEnd type="none" w="sm" len="sm"/>
          </a:ln>
        </p:spPr>
      </p:cxnSp>
      <p:cxnSp>
        <p:nvCxnSpPr>
          <p:cNvPr id="216" name="Shape 216"/>
          <p:cNvCxnSpPr/>
          <p:nvPr/>
        </p:nvCxnSpPr>
        <p:spPr>
          <a:xfrm>
            <a:off x="2558842" y="4757223"/>
            <a:ext cx="0" cy="471978"/>
          </a:xfrm>
          <a:prstGeom prst="straightConnector1">
            <a:avLst/>
          </a:prstGeom>
          <a:noFill/>
          <a:ln w="12700" cap="flat" cmpd="sng">
            <a:solidFill>
              <a:srgbClr val="FF0000"/>
            </a:solidFill>
            <a:prstDash val="solid"/>
            <a:miter lim="800000"/>
            <a:headEnd type="none" w="sm" len="sm"/>
            <a:tailEnd type="triangle" w="med" len="med"/>
          </a:ln>
        </p:spPr>
      </p:cxnSp>
      <p:sp>
        <p:nvSpPr>
          <p:cNvPr id="217" name="Shape 217"/>
          <p:cNvSpPr txBox="1"/>
          <p:nvPr/>
        </p:nvSpPr>
        <p:spPr>
          <a:xfrm>
            <a:off x="8221625" y="171575"/>
            <a:ext cx="3446100" cy="13566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US"/>
              <a:t>we can see the data from Xiachufang, the 3rd user only has 74 recipes, and just posted 18 work she had done before. However, she is followed by 562940 fans which is quite </a:t>
            </a:r>
            <a:r>
              <a:rPr lang="en-US">
                <a:solidFill>
                  <a:schemeClr val="dk1"/>
                </a:solidFill>
              </a:rPr>
              <a:t>arresting</a:t>
            </a:r>
            <a:endParaRPr/>
          </a:p>
        </p:txBody>
      </p:sp>
      <p:sp>
        <p:nvSpPr>
          <p:cNvPr id="218" name="Shape 218"/>
          <p:cNvSpPr txBox="1"/>
          <p:nvPr/>
        </p:nvSpPr>
        <p:spPr>
          <a:xfrm>
            <a:off x="6611025" y="3217000"/>
            <a:ext cx="5232000" cy="17310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US">
                <a:solidFill>
                  <a:schemeClr val="dk1"/>
                </a:solidFill>
              </a:rPr>
              <a:t>After visiting this blogger own website </a:t>
            </a:r>
            <a:r>
              <a:rPr lang="en-US" u="sng">
                <a:solidFill>
                  <a:schemeClr val="hlink"/>
                </a:solidFill>
                <a:hlinkClick r:id="rId8"/>
              </a:rPr>
              <a:t>http://www.tinrry.com</a:t>
            </a:r>
            <a:r>
              <a:rPr lang="en-US">
                <a:solidFill>
                  <a:schemeClr val="dk1"/>
                </a:solidFill>
              </a:rPr>
              <a:t>, we found that she has her own YouKu channel and Weibo account.</a:t>
            </a:r>
            <a:endParaRPr>
              <a:solidFill>
                <a:schemeClr val="dk1"/>
              </a:solidFill>
            </a:endParaRPr>
          </a:p>
          <a:p>
            <a:pPr marL="0" lvl="0" indent="0">
              <a:spcBef>
                <a:spcPts val="0"/>
              </a:spcBef>
              <a:spcAft>
                <a:spcPts val="0"/>
              </a:spcAft>
              <a:buNone/>
            </a:pPr>
            <a:r>
              <a:rPr lang="en-US">
                <a:solidFill>
                  <a:schemeClr val="dk1"/>
                </a:solidFill>
              </a:rPr>
              <a:t>More than 227 thousand people subscribed her channel ,and she has 871428 followers on Weibo. So we can say she is the Internet celebrity on Xiachufang.</a:t>
            </a:r>
            <a:endParaRPr>
              <a:solidFill>
                <a:schemeClr val="dk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pic>
        <p:nvPicPr>
          <p:cNvPr id="223" name="Shape 223"/>
          <p:cNvPicPr preferRelativeResize="0"/>
          <p:nvPr/>
        </p:nvPicPr>
        <p:blipFill rotWithShape="1">
          <a:blip r:embed="rId3">
            <a:alphaModFix/>
          </a:blip>
          <a:srcRect l="-834" t="7" r="-12" b="-6"/>
          <a:stretch/>
        </p:blipFill>
        <p:spPr>
          <a:xfrm>
            <a:off x="6879848" y="1872225"/>
            <a:ext cx="4901322" cy="3600496"/>
          </a:xfrm>
          <a:prstGeom prst="rect">
            <a:avLst/>
          </a:prstGeom>
          <a:noFill/>
          <a:ln>
            <a:noFill/>
          </a:ln>
        </p:spPr>
      </p:pic>
      <p:pic>
        <p:nvPicPr>
          <p:cNvPr id="224" name="Shape 224"/>
          <p:cNvPicPr preferRelativeResize="0"/>
          <p:nvPr/>
        </p:nvPicPr>
        <p:blipFill rotWithShape="1">
          <a:blip r:embed="rId4">
            <a:alphaModFix/>
          </a:blip>
          <a:srcRect t="-24990" b="24989"/>
          <a:stretch/>
        </p:blipFill>
        <p:spPr>
          <a:xfrm>
            <a:off x="6470668" y="5231362"/>
            <a:ext cx="3098800" cy="749300"/>
          </a:xfrm>
          <a:prstGeom prst="rect">
            <a:avLst/>
          </a:prstGeom>
          <a:noFill/>
          <a:ln>
            <a:noFill/>
          </a:ln>
        </p:spPr>
      </p:pic>
      <p:pic>
        <p:nvPicPr>
          <p:cNvPr id="225" name="Shape 225"/>
          <p:cNvPicPr preferRelativeResize="0"/>
          <p:nvPr/>
        </p:nvPicPr>
        <p:blipFill rotWithShape="1">
          <a:blip r:embed="rId5">
            <a:alphaModFix/>
          </a:blip>
          <a:srcRect/>
          <a:stretch/>
        </p:blipFill>
        <p:spPr>
          <a:xfrm>
            <a:off x="9636858" y="5317192"/>
            <a:ext cx="2235200" cy="914400"/>
          </a:xfrm>
          <a:prstGeom prst="rect">
            <a:avLst/>
          </a:prstGeom>
          <a:noFill/>
          <a:ln>
            <a:noFill/>
          </a:ln>
        </p:spPr>
      </p:pic>
      <p:sp>
        <p:nvSpPr>
          <p:cNvPr id="226" name="Shape 226"/>
          <p:cNvSpPr txBox="1"/>
          <p:nvPr/>
        </p:nvSpPr>
        <p:spPr>
          <a:xfrm>
            <a:off x="1775521" y="249853"/>
            <a:ext cx="6811197" cy="83099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b="1">
                <a:solidFill>
                  <a:schemeClr val="dk1"/>
                </a:solidFill>
                <a:latin typeface="Calibri"/>
                <a:ea typeface="Calibri"/>
                <a:cs typeface="Calibri"/>
                <a:sym typeface="Calibri"/>
              </a:rPr>
              <a:t>There is someone who is not as famous as the celebrate，and just love cooking.</a:t>
            </a:r>
            <a:endParaRPr sz="2400" b="1">
              <a:solidFill>
                <a:schemeClr val="dk1"/>
              </a:solidFill>
              <a:latin typeface="Calibri"/>
              <a:ea typeface="Calibri"/>
              <a:cs typeface="Calibri"/>
              <a:sym typeface="Calibri"/>
            </a:endParaRPr>
          </a:p>
        </p:txBody>
      </p:sp>
      <p:pic>
        <p:nvPicPr>
          <p:cNvPr id="227" name="Shape 227"/>
          <p:cNvPicPr preferRelativeResize="0"/>
          <p:nvPr/>
        </p:nvPicPr>
        <p:blipFill rotWithShape="1">
          <a:blip r:embed="rId6">
            <a:alphaModFix/>
          </a:blip>
          <a:srcRect/>
          <a:stretch/>
        </p:blipFill>
        <p:spPr>
          <a:xfrm>
            <a:off x="961699" y="1622992"/>
            <a:ext cx="5508979" cy="2737830"/>
          </a:xfrm>
          <a:prstGeom prst="rect">
            <a:avLst/>
          </a:prstGeom>
          <a:noFill/>
          <a:ln>
            <a:noFill/>
          </a:ln>
        </p:spPr>
      </p:pic>
      <p:pic>
        <p:nvPicPr>
          <p:cNvPr id="228" name="Shape 228"/>
          <p:cNvPicPr preferRelativeResize="0"/>
          <p:nvPr/>
        </p:nvPicPr>
        <p:blipFill rotWithShape="1">
          <a:blip r:embed="rId7">
            <a:alphaModFix/>
          </a:blip>
          <a:srcRect/>
          <a:stretch/>
        </p:blipFill>
        <p:spPr>
          <a:xfrm>
            <a:off x="2026960" y="4827524"/>
            <a:ext cx="2952328" cy="1893763"/>
          </a:xfrm>
          <a:prstGeom prst="rect">
            <a:avLst/>
          </a:prstGeom>
          <a:noFill/>
          <a:ln>
            <a:noFill/>
          </a:ln>
        </p:spPr>
      </p:pic>
      <p:sp>
        <p:nvSpPr>
          <p:cNvPr id="229" name="Shape 229"/>
          <p:cNvSpPr txBox="1"/>
          <p:nvPr/>
        </p:nvSpPr>
        <p:spPr>
          <a:xfrm>
            <a:off x="7865800" y="393850"/>
            <a:ext cx="3840300" cy="13479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US"/>
              <a:t>Top one user ‘</a:t>
            </a:r>
            <a:r>
              <a:rPr lang="en-US" sz="1000">
                <a:solidFill>
                  <a:schemeClr val="dk1"/>
                </a:solidFill>
              </a:rPr>
              <a:t>冇伱灬冇我 </a:t>
            </a:r>
            <a:r>
              <a:rPr lang="en-US"/>
              <a:t>’ is people’s choice who can really do delicious dishes. Since she is the only one who do not only bake food but do all kinds of dishes. Although she is not as popular as the other four people on the list, her recipes are still the most popular.</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Shape 234"/>
          <p:cNvSpPr txBox="1"/>
          <p:nvPr/>
        </p:nvSpPr>
        <p:spPr>
          <a:xfrm>
            <a:off x="2535104" y="1351321"/>
            <a:ext cx="7704856" cy="43396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4800" b="1">
                <a:solidFill>
                  <a:srgbClr val="FF9F00"/>
                </a:solidFill>
                <a:latin typeface="Calibri"/>
                <a:ea typeface="Calibri"/>
                <a:cs typeface="Calibri"/>
                <a:sym typeface="Calibri"/>
              </a:rPr>
              <a:t>If you want to be famous, just bake it;</a:t>
            </a:r>
            <a:endParaRPr sz="4800" b="1">
              <a:solidFill>
                <a:srgbClr val="FF9F00"/>
              </a:solidFill>
              <a:latin typeface="Calibri"/>
              <a:ea typeface="Calibri"/>
              <a:cs typeface="Calibri"/>
              <a:sym typeface="Calibri"/>
            </a:endParaRPr>
          </a:p>
          <a:p>
            <a:pPr marL="0" marR="0" lvl="0" indent="0" algn="l" rtl="0">
              <a:spcBef>
                <a:spcPts val="0"/>
              </a:spcBef>
              <a:spcAft>
                <a:spcPts val="0"/>
              </a:spcAft>
              <a:buNone/>
            </a:pPr>
            <a:endParaRPr sz="4800" b="1">
              <a:solidFill>
                <a:srgbClr val="FF9F00"/>
              </a:solidFill>
              <a:latin typeface="Calibri"/>
              <a:ea typeface="Calibri"/>
              <a:cs typeface="Calibri"/>
              <a:sym typeface="Calibri"/>
            </a:endParaRPr>
          </a:p>
          <a:p>
            <a:pPr marL="0" marR="0" lvl="0" indent="0" algn="l" rtl="0">
              <a:spcBef>
                <a:spcPts val="0"/>
              </a:spcBef>
              <a:spcAft>
                <a:spcPts val="0"/>
              </a:spcAft>
              <a:buNone/>
            </a:pPr>
            <a:r>
              <a:rPr lang="en-US" sz="4800" b="1">
                <a:solidFill>
                  <a:srgbClr val="FF9F00"/>
                </a:solidFill>
                <a:latin typeface="Calibri"/>
                <a:ea typeface="Calibri"/>
                <a:cs typeface="Calibri"/>
                <a:sym typeface="Calibri"/>
              </a:rPr>
              <a:t>If you want to cook, just enjoy it.</a:t>
            </a:r>
            <a:endParaRPr/>
          </a:p>
          <a:p>
            <a:pPr marL="0" marR="0" lvl="0" indent="0" algn="l" rtl="0">
              <a:spcBef>
                <a:spcPts val="0"/>
              </a:spcBef>
              <a:spcAft>
                <a:spcPts val="0"/>
              </a:spcAft>
              <a:buNone/>
            </a:pPr>
            <a:endParaRPr sz="3600">
              <a:solidFill>
                <a:schemeClr val="dk1"/>
              </a:solidFill>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Shape 239"/>
          <p:cNvSpPr/>
          <p:nvPr/>
        </p:nvSpPr>
        <p:spPr>
          <a:xfrm>
            <a:off x="0" y="3173620"/>
            <a:ext cx="12192000" cy="1236711"/>
          </a:xfrm>
          <a:prstGeom prst="roundRect">
            <a:avLst>
              <a:gd name="adj" fmla="val 16667"/>
            </a:avLst>
          </a:prstGeom>
          <a:solidFill>
            <a:srgbClr val="B0E0E9">
              <a:alpha val="22745"/>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40" name="Shape 240"/>
          <p:cNvSpPr txBox="1">
            <a:spLocks noGrp="1"/>
          </p:cNvSpPr>
          <p:nvPr>
            <p:ph type="title"/>
          </p:nvPr>
        </p:nvSpPr>
        <p:spPr>
          <a:xfrm>
            <a:off x="4745037" y="3400179"/>
            <a:ext cx="7446963" cy="783591"/>
          </a:xfrm>
          <a:prstGeom prst="rect">
            <a:avLst/>
          </a:prstGeom>
          <a:noFill/>
          <a:ln>
            <a:noFill/>
          </a:ln>
        </p:spPr>
        <p:txBody>
          <a:bodyPr spcFirstLastPara="1" wrap="square" lIns="91425" tIns="45700" rIns="91425" bIns="45700" anchor="b" anchorCtr="0">
            <a:noAutofit/>
          </a:bodyPr>
          <a:lstStyle/>
          <a:p>
            <a:pPr marL="0" marR="0" lvl="0" indent="0" algn="l" rtl="0">
              <a:lnSpc>
                <a:spcPct val="90000"/>
              </a:lnSpc>
              <a:spcBef>
                <a:spcPts val="0"/>
              </a:spcBef>
              <a:spcAft>
                <a:spcPts val="0"/>
              </a:spcAft>
              <a:buClr>
                <a:schemeClr val="dk1"/>
              </a:buClr>
              <a:buSzPts val="3600"/>
              <a:buFont typeface="Calibri"/>
              <a:buNone/>
            </a:pPr>
            <a:r>
              <a:rPr lang="en-US" sz="3600" b="1" i="0" u="none" strike="noStrike" cap="none">
                <a:solidFill>
                  <a:schemeClr val="dk1"/>
                </a:solidFill>
                <a:latin typeface="Calibri"/>
                <a:ea typeface="Calibri"/>
                <a:cs typeface="Calibri"/>
                <a:sym typeface="Calibri"/>
              </a:rPr>
              <a:t>3. Foreign Recipes in Xiachufang</a:t>
            </a:r>
            <a:endParaRPr sz="3600" b="1" i="0" u="none" strike="noStrike" cap="none">
              <a:solidFill>
                <a:schemeClr val="dk1"/>
              </a:solidFill>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grpSp>
        <p:nvGrpSpPr>
          <p:cNvPr id="245" name="Shape 245"/>
          <p:cNvGrpSpPr/>
          <p:nvPr/>
        </p:nvGrpSpPr>
        <p:grpSpPr>
          <a:xfrm>
            <a:off x="252200" y="1858625"/>
            <a:ext cx="11687675" cy="3794917"/>
            <a:chOff x="252200" y="410825"/>
            <a:chExt cx="11687675" cy="3794917"/>
          </a:xfrm>
        </p:grpSpPr>
        <p:pic>
          <p:nvPicPr>
            <p:cNvPr id="246" name="Shape 246"/>
            <p:cNvPicPr preferRelativeResize="0"/>
            <p:nvPr/>
          </p:nvPicPr>
          <p:blipFill rotWithShape="1">
            <a:blip r:embed="rId3">
              <a:alphaModFix/>
            </a:blip>
            <a:srcRect/>
            <a:stretch/>
          </p:blipFill>
          <p:spPr>
            <a:xfrm>
              <a:off x="252200" y="453000"/>
              <a:ext cx="3223775" cy="3676549"/>
            </a:xfrm>
            <a:prstGeom prst="rect">
              <a:avLst/>
            </a:prstGeom>
            <a:noFill/>
            <a:ln>
              <a:noFill/>
            </a:ln>
          </p:spPr>
        </p:pic>
        <p:pic>
          <p:nvPicPr>
            <p:cNvPr id="247" name="Shape 247"/>
            <p:cNvPicPr preferRelativeResize="0"/>
            <p:nvPr/>
          </p:nvPicPr>
          <p:blipFill>
            <a:blip r:embed="rId4">
              <a:alphaModFix/>
            </a:blip>
            <a:stretch>
              <a:fillRect/>
            </a:stretch>
          </p:blipFill>
          <p:spPr>
            <a:xfrm>
              <a:off x="3171177" y="430000"/>
              <a:ext cx="3155125" cy="3722550"/>
            </a:xfrm>
            <a:prstGeom prst="rect">
              <a:avLst/>
            </a:prstGeom>
            <a:noFill/>
            <a:ln>
              <a:noFill/>
            </a:ln>
          </p:spPr>
        </p:pic>
        <p:pic>
          <p:nvPicPr>
            <p:cNvPr id="248" name="Shape 248"/>
            <p:cNvPicPr preferRelativeResize="0"/>
            <p:nvPr/>
          </p:nvPicPr>
          <p:blipFill>
            <a:blip r:embed="rId5">
              <a:alphaModFix/>
            </a:blip>
            <a:stretch>
              <a:fillRect/>
            </a:stretch>
          </p:blipFill>
          <p:spPr>
            <a:xfrm>
              <a:off x="6021500" y="410825"/>
              <a:ext cx="3223776" cy="3794917"/>
            </a:xfrm>
            <a:prstGeom prst="rect">
              <a:avLst/>
            </a:prstGeom>
            <a:noFill/>
            <a:ln>
              <a:noFill/>
            </a:ln>
          </p:spPr>
        </p:pic>
        <p:pic>
          <p:nvPicPr>
            <p:cNvPr id="249" name="Shape 249"/>
            <p:cNvPicPr preferRelativeResize="0"/>
            <p:nvPr/>
          </p:nvPicPr>
          <p:blipFill>
            <a:blip r:embed="rId6">
              <a:alphaModFix/>
            </a:blip>
            <a:stretch>
              <a:fillRect/>
            </a:stretch>
          </p:blipFill>
          <p:spPr>
            <a:xfrm>
              <a:off x="8784750" y="429996"/>
              <a:ext cx="3155125" cy="3651714"/>
            </a:xfrm>
            <a:prstGeom prst="rect">
              <a:avLst/>
            </a:prstGeom>
            <a:noFill/>
            <a:ln>
              <a:noFill/>
            </a:ln>
          </p:spPr>
        </p:pic>
      </p:grpSp>
      <p:sp>
        <p:nvSpPr>
          <p:cNvPr id="250" name="Shape 250"/>
          <p:cNvSpPr txBox="1">
            <a:spLocks noGrp="1"/>
          </p:cNvSpPr>
          <p:nvPr>
            <p:ph type="title"/>
          </p:nvPr>
        </p:nvSpPr>
        <p:spPr>
          <a:xfrm>
            <a:off x="1050000" y="487750"/>
            <a:ext cx="10092000" cy="632100"/>
          </a:xfrm>
          <a:prstGeom prst="rect">
            <a:avLst/>
          </a:prstGeom>
          <a:noFill/>
          <a:ln>
            <a:noFill/>
          </a:ln>
        </p:spPr>
        <p:txBody>
          <a:bodyPr spcFirstLastPara="1" wrap="square" lIns="91425" tIns="45700" rIns="91425" bIns="45700" anchor="b" anchorCtr="0">
            <a:noAutofit/>
          </a:bodyPr>
          <a:lstStyle/>
          <a:p>
            <a:pPr marL="0" marR="0" lvl="0" indent="0" algn="l" rtl="0">
              <a:lnSpc>
                <a:spcPct val="90000"/>
              </a:lnSpc>
              <a:spcBef>
                <a:spcPts val="0"/>
              </a:spcBef>
              <a:spcAft>
                <a:spcPts val="0"/>
              </a:spcAft>
              <a:buClr>
                <a:schemeClr val="dk1"/>
              </a:buClr>
              <a:buSzPts val="3600"/>
              <a:buFont typeface="Calibri"/>
              <a:buNone/>
            </a:pPr>
            <a:r>
              <a:rPr lang="en-US" sz="2400" b="1" i="0" u="none" strike="noStrike" cap="none">
                <a:solidFill>
                  <a:schemeClr val="dk1"/>
                </a:solidFill>
                <a:latin typeface="Calibri"/>
                <a:ea typeface="Calibri"/>
                <a:cs typeface="Calibri"/>
                <a:sym typeface="Calibri"/>
              </a:rPr>
              <a:t>3. </a:t>
            </a:r>
            <a:r>
              <a:rPr lang="en-US" sz="2400" b="1"/>
              <a:t>Southeast Asian, Korean, Japanese and Western Recipes</a:t>
            </a:r>
            <a:r>
              <a:rPr lang="en-US" sz="2400" b="1" i="0" u="none" strike="noStrike" cap="none">
                <a:solidFill>
                  <a:schemeClr val="dk1"/>
                </a:solidFill>
                <a:latin typeface="Calibri"/>
                <a:ea typeface="Calibri"/>
                <a:cs typeface="Calibri"/>
                <a:sym typeface="Calibri"/>
              </a:rPr>
              <a:t> in Xiachufang</a:t>
            </a:r>
            <a:endParaRPr sz="2400" b="1" i="0" u="none" strike="noStrike" cap="none">
              <a:solidFill>
                <a:schemeClr val="dk1"/>
              </a:solidFill>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Shape 255"/>
          <p:cNvSpPr txBox="1">
            <a:spLocks noGrp="1"/>
          </p:cNvSpPr>
          <p:nvPr>
            <p:ph type="title"/>
          </p:nvPr>
        </p:nvSpPr>
        <p:spPr>
          <a:xfrm>
            <a:off x="895500" y="0"/>
            <a:ext cx="10401000" cy="1143000"/>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dk1"/>
              </a:buClr>
              <a:buSzPts val="3200"/>
              <a:buFont typeface="Calibri"/>
              <a:buNone/>
            </a:pPr>
            <a:r>
              <a:rPr lang="en-US" sz="3200" b="1" i="0" u="none" strike="noStrike" cap="none">
                <a:solidFill>
                  <a:schemeClr val="dk1"/>
                </a:solidFill>
                <a:latin typeface="Calibri"/>
                <a:ea typeface="Calibri"/>
                <a:cs typeface="Calibri"/>
                <a:sym typeface="Calibri"/>
              </a:rPr>
              <a:t>The Accumulative </a:t>
            </a:r>
            <a:r>
              <a:rPr lang="en-US" sz="3200" b="1"/>
              <a:t>Popularity </a:t>
            </a:r>
            <a:r>
              <a:rPr lang="en-US" sz="3200" b="1" i="0" u="none" strike="noStrike" cap="none">
                <a:solidFill>
                  <a:schemeClr val="dk1"/>
                </a:solidFill>
                <a:latin typeface="Calibri"/>
                <a:ea typeface="Calibri"/>
                <a:cs typeface="Calibri"/>
                <a:sym typeface="Calibri"/>
              </a:rPr>
              <a:t>Trend of </a:t>
            </a:r>
            <a:endParaRPr sz="3200" b="1" i="0" u="none" strike="noStrike" cap="none">
              <a:solidFill>
                <a:schemeClr val="dk1"/>
              </a:solidFill>
              <a:latin typeface="Calibri"/>
              <a:ea typeface="Calibri"/>
              <a:cs typeface="Calibri"/>
              <a:sym typeface="Calibri"/>
            </a:endParaRPr>
          </a:p>
          <a:p>
            <a:pPr marL="0" marR="0" lvl="0" indent="0" algn="ctr" rtl="0">
              <a:lnSpc>
                <a:spcPct val="90000"/>
              </a:lnSpc>
              <a:spcBef>
                <a:spcPts val="0"/>
              </a:spcBef>
              <a:spcAft>
                <a:spcPts val="0"/>
              </a:spcAft>
              <a:buClr>
                <a:schemeClr val="dk1"/>
              </a:buClr>
              <a:buSzPts val="3200"/>
              <a:buFont typeface="Calibri"/>
              <a:buNone/>
            </a:pPr>
            <a:r>
              <a:rPr lang="en-US" sz="3200" b="1" i="0" u="none" strike="noStrike" cap="none">
                <a:solidFill>
                  <a:schemeClr val="dk1"/>
                </a:solidFill>
                <a:latin typeface="Calibri"/>
                <a:ea typeface="Calibri"/>
                <a:cs typeface="Calibri"/>
                <a:sym typeface="Calibri"/>
              </a:rPr>
              <a:t>Southeast Asian, Korean, Japanese and Western Recipes</a:t>
            </a:r>
            <a:endParaRPr sz="3200" b="1" i="0" u="none" strike="noStrike" cap="none">
              <a:solidFill>
                <a:schemeClr val="lt1"/>
              </a:solidFill>
              <a:latin typeface="Calibri"/>
              <a:ea typeface="Calibri"/>
              <a:cs typeface="Calibri"/>
              <a:sym typeface="Calibri"/>
            </a:endParaRPr>
          </a:p>
        </p:txBody>
      </p:sp>
      <p:pic>
        <p:nvPicPr>
          <p:cNvPr id="256" name="Shape 256"/>
          <p:cNvPicPr preferRelativeResize="0"/>
          <p:nvPr/>
        </p:nvPicPr>
        <p:blipFill>
          <a:blip r:embed="rId3">
            <a:alphaModFix/>
          </a:blip>
          <a:stretch>
            <a:fillRect/>
          </a:stretch>
        </p:blipFill>
        <p:spPr>
          <a:xfrm>
            <a:off x="1140400" y="1393213"/>
            <a:ext cx="6667500" cy="4286250"/>
          </a:xfrm>
          <a:prstGeom prst="rect">
            <a:avLst/>
          </a:prstGeom>
          <a:noFill/>
          <a:ln>
            <a:noFill/>
          </a:ln>
        </p:spPr>
      </p:pic>
      <p:sp>
        <p:nvSpPr>
          <p:cNvPr id="257" name="Shape 257"/>
          <p:cNvSpPr txBox="1">
            <a:spLocks noGrp="1"/>
          </p:cNvSpPr>
          <p:nvPr>
            <p:ph type="body" idx="1"/>
          </p:nvPr>
        </p:nvSpPr>
        <p:spPr>
          <a:xfrm>
            <a:off x="8046600" y="1447800"/>
            <a:ext cx="3660300" cy="43884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1800"/>
              <a:buFont typeface="Arial"/>
              <a:buNone/>
            </a:pPr>
            <a:r>
              <a:rPr lang="en-US" sz="1800" b="0" i="0" u="none" strike="noStrike" cap="none">
                <a:solidFill>
                  <a:schemeClr val="dk1"/>
                </a:solidFill>
                <a:latin typeface="Calibri"/>
                <a:ea typeface="Calibri"/>
                <a:cs typeface="Calibri"/>
                <a:sym typeface="Calibri"/>
              </a:rPr>
              <a:t>1. The </a:t>
            </a:r>
            <a:r>
              <a:rPr lang="en-US" sz="1800"/>
              <a:t>Japanese</a:t>
            </a:r>
            <a:r>
              <a:rPr lang="en-US" sz="1800" b="0" i="0" u="none" strike="noStrike" cap="none">
                <a:solidFill>
                  <a:schemeClr val="dk1"/>
                </a:solidFill>
                <a:latin typeface="Calibri"/>
                <a:ea typeface="Calibri"/>
                <a:cs typeface="Calibri"/>
                <a:sym typeface="Calibri"/>
              </a:rPr>
              <a:t> and Korean recipes are very popular in Xiachufang</a:t>
            </a:r>
            <a:r>
              <a:rPr lang="en-US" sz="1800"/>
              <a:t>.</a:t>
            </a:r>
            <a:endParaRPr sz="1800"/>
          </a:p>
          <a:p>
            <a:pPr marL="0" marR="0" lvl="0" indent="0" algn="l" rtl="0">
              <a:lnSpc>
                <a:spcPct val="90000"/>
              </a:lnSpc>
              <a:spcBef>
                <a:spcPts val="1000"/>
              </a:spcBef>
              <a:spcAft>
                <a:spcPts val="0"/>
              </a:spcAft>
              <a:buClr>
                <a:schemeClr val="dk1"/>
              </a:buClr>
              <a:buSzPts val="1800"/>
              <a:buFont typeface="Arial"/>
              <a:buNone/>
            </a:pPr>
            <a:r>
              <a:rPr lang="en-US" sz="1800"/>
              <a:t>2</a:t>
            </a:r>
            <a:r>
              <a:rPr lang="en-US" sz="1800" b="0" i="0" u="none" strike="noStrike" cap="none">
                <a:solidFill>
                  <a:schemeClr val="dk1"/>
                </a:solidFill>
                <a:latin typeface="Calibri"/>
                <a:ea typeface="Calibri"/>
                <a:cs typeface="Calibri"/>
                <a:sym typeface="Calibri"/>
              </a:rPr>
              <a:t>. Southe</a:t>
            </a:r>
            <a:r>
              <a:rPr lang="en-US" sz="1800"/>
              <a:t>ast Asian recipes have a great increase during 2011 to 2013. After 2014, they appear to be steady and slow.</a:t>
            </a:r>
            <a:endParaRPr sz="1800" b="0" i="0" u="none" strike="noStrike" cap="none">
              <a:solidFill>
                <a:schemeClr val="dk1"/>
              </a:solidFill>
              <a:latin typeface="Calibri"/>
              <a:ea typeface="Calibri"/>
              <a:cs typeface="Calibri"/>
              <a:sym typeface="Calibri"/>
            </a:endParaRPr>
          </a:p>
          <a:p>
            <a:pPr marL="0" marR="0" lvl="0" indent="0" algn="l" rtl="0">
              <a:lnSpc>
                <a:spcPct val="90000"/>
              </a:lnSpc>
              <a:spcBef>
                <a:spcPts val="1000"/>
              </a:spcBef>
              <a:spcAft>
                <a:spcPts val="0"/>
              </a:spcAft>
              <a:buClr>
                <a:schemeClr val="dk1"/>
              </a:buClr>
              <a:buSzPts val="1800"/>
              <a:buFont typeface="Arial"/>
              <a:buNone/>
            </a:pPr>
            <a:r>
              <a:rPr lang="en-US" sz="1800"/>
              <a:t>3. </a:t>
            </a:r>
            <a:r>
              <a:rPr lang="en-US" sz="1800" b="0" i="0" u="none" strike="noStrike" cap="none">
                <a:solidFill>
                  <a:schemeClr val="dk1"/>
                </a:solidFill>
                <a:latin typeface="Calibri"/>
                <a:ea typeface="Calibri"/>
                <a:cs typeface="Calibri"/>
                <a:sym typeface="Calibri"/>
              </a:rPr>
              <a:t>The </a:t>
            </a:r>
            <a:r>
              <a:rPr lang="en-US" sz="1800"/>
              <a:t>Western </a:t>
            </a:r>
            <a:r>
              <a:rPr lang="en-US" sz="1800" b="0" i="0" u="none" strike="noStrike" cap="none">
                <a:solidFill>
                  <a:schemeClr val="dk1"/>
                </a:solidFill>
                <a:latin typeface="Calibri"/>
                <a:ea typeface="Calibri"/>
                <a:cs typeface="Calibri"/>
                <a:sym typeface="Calibri"/>
              </a:rPr>
              <a:t>recipes are the least popular foreign recipes in Xiachufang</a:t>
            </a:r>
            <a:r>
              <a:rPr lang="en-US" sz="1800"/>
              <a:t> that just a few users have cooked the Western recipes.</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Shape 262"/>
          <p:cNvSpPr txBox="1">
            <a:spLocks noGrp="1"/>
          </p:cNvSpPr>
          <p:nvPr>
            <p:ph type="title"/>
          </p:nvPr>
        </p:nvSpPr>
        <p:spPr>
          <a:xfrm>
            <a:off x="781500" y="513675"/>
            <a:ext cx="10629000" cy="11430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3200"/>
              <a:buFont typeface="Calibri"/>
              <a:buNone/>
            </a:pPr>
            <a:r>
              <a:rPr lang="en-US" sz="3200" b="1"/>
              <a:t>The Accumulative Popularity Trend of </a:t>
            </a:r>
            <a:endParaRPr sz="3200" b="1"/>
          </a:p>
          <a:p>
            <a:pPr marL="0" lvl="0" indent="0" algn="ctr" rtl="0">
              <a:spcBef>
                <a:spcPts val="0"/>
              </a:spcBef>
              <a:spcAft>
                <a:spcPts val="0"/>
              </a:spcAft>
              <a:buClr>
                <a:schemeClr val="dk1"/>
              </a:buClr>
              <a:buSzPts val="3200"/>
              <a:buFont typeface="Calibri"/>
              <a:buNone/>
            </a:pPr>
            <a:r>
              <a:rPr lang="en-US" sz="3200" b="1"/>
              <a:t>Southeast Asian, Korean, Japanese and Western Recipes</a:t>
            </a:r>
            <a:endParaRPr sz="3200" b="1">
              <a:solidFill>
                <a:schemeClr val="lt1"/>
              </a:solidFill>
            </a:endParaRPr>
          </a:p>
          <a:p>
            <a:pPr marL="0" marR="0" lvl="0" indent="0" algn="l" rtl="0">
              <a:lnSpc>
                <a:spcPct val="90000"/>
              </a:lnSpc>
              <a:spcBef>
                <a:spcPts val="0"/>
              </a:spcBef>
              <a:spcAft>
                <a:spcPts val="0"/>
              </a:spcAft>
              <a:buClr>
                <a:schemeClr val="dk1"/>
              </a:buClr>
              <a:buSzPts val="3200"/>
              <a:buFont typeface="Calibri"/>
              <a:buNone/>
            </a:pPr>
            <a:endParaRPr sz="3200" b="1"/>
          </a:p>
        </p:txBody>
      </p:sp>
      <p:sp>
        <p:nvSpPr>
          <p:cNvPr id="263" name="Shape 263"/>
          <p:cNvSpPr/>
          <p:nvPr/>
        </p:nvSpPr>
        <p:spPr>
          <a:xfrm>
            <a:off x="1017600" y="3753575"/>
            <a:ext cx="10392900" cy="2598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Analysis 1: Chinese people tend to cook Japanese and Korean food, which may because of the identity of the similar culture or similar favorite taste.</a:t>
            </a:r>
            <a:endParaRPr sz="1800">
              <a:solidFill>
                <a:schemeClr val="dk1"/>
              </a:solidFill>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Analysis 2: Southeast Asian recipes had once been popular for one or two years since the establishment of Xiachufang in 2011 but maybe not many users want to cook Southeast Asian food.</a:t>
            </a:r>
            <a:endParaRPr sz="1800">
              <a:solidFill>
                <a:schemeClr val="dk1"/>
              </a:solidFill>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Analysis 3: The reason why Western recipes are not so popular as other recipes may be that it is more difficult to make Western recipes by chinese common-used tools in kitchen.</a:t>
            </a:r>
            <a:endParaRPr sz="1800">
              <a:solidFill>
                <a:schemeClr val="dk1"/>
              </a:solidFill>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64" name="Shape 264"/>
          <p:cNvSpPr/>
          <p:nvPr/>
        </p:nvSpPr>
        <p:spPr>
          <a:xfrm rot="-5400000" flipH="1">
            <a:off x="5749280" y="3324936"/>
            <a:ext cx="518100" cy="175500"/>
          </a:xfrm>
          <a:prstGeom prst="rightArrow">
            <a:avLst>
              <a:gd name="adj1" fmla="val 50000"/>
              <a:gd name="adj2" fmla="val 50000"/>
            </a:avLst>
          </a:pr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65" name="Shape 265"/>
          <p:cNvSpPr txBox="1">
            <a:spLocks noGrp="1"/>
          </p:cNvSpPr>
          <p:nvPr>
            <p:ph type="body" idx="1"/>
          </p:nvPr>
        </p:nvSpPr>
        <p:spPr>
          <a:xfrm>
            <a:off x="1017600" y="1447825"/>
            <a:ext cx="10156800" cy="18228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1800"/>
              <a:buFont typeface="Arial"/>
              <a:buNone/>
            </a:pPr>
            <a:r>
              <a:rPr lang="en-US" sz="1800" b="0" i="0" u="none" strike="noStrike" cap="none">
                <a:solidFill>
                  <a:schemeClr val="dk1"/>
                </a:solidFill>
                <a:latin typeface="Calibri"/>
                <a:ea typeface="Calibri"/>
                <a:cs typeface="Calibri"/>
                <a:sym typeface="Calibri"/>
              </a:rPr>
              <a:t>1. The </a:t>
            </a:r>
            <a:r>
              <a:rPr lang="en-US" sz="1800"/>
              <a:t>Japanese</a:t>
            </a:r>
            <a:r>
              <a:rPr lang="en-US" sz="1800" b="0" i="0" u="none" strike="noStrike" cap="none">
                <a:solidFill>
                  <a:schemeClr val="dk1"/>
                </a:solidFill>
                <a:latin typeface="Calibri"/>
                <a:ea typeface="Calibri"/>
                <a:cs typeface="Calibri"/>
                <a:sym typeface="Calibri"/>
              </a:rPr>
              <a:t> and Korean recipes are very popular in Xiachufang</a:t>
            </a:r>
            <a:r>
              <a:rPr lang="en-US" sz="1800"/>
              <a:t>.</a:t>
            </a:r>
            <a:endParaRPr sz="1800"/>
          </a:p>
          <a:p>
            <a:pPr marL="0" marR="0" lvl="0" indent="0" algn="l" rtl="0">
              <a:lnSpc>
                <a:spcPct val="90000"/>
              </a:lnSpc>
              <a:spcBef>
                <a:spcPts val="1000"/>
              </a:spcBef>
              <a:spcAft>
                <a:spcPts val="0"/>
              </a:spcAft>
              <a:buClr>
                <a:schemeClr val="dk1"/>
              </a:buClr>
              <a:buSzPts val="1800"/>
              <a:buFont typeface="Arial"/>
              <a:buNone/>
            </a:pPr>
            <a:r>
              <a:rPr lang="en-US" sz="1800"/>
              <a:t>2</a:t>
            </a:r>
            <a:r>
              <a:rPr lang="en-US" sz="1800" b="0" i="0" u="none" strike="noStrike" cap="none">
                <a:solidFill>
                  <a:schemeClr val="dk1"/>
                </a:solidFill>
                <a:latin typeface="Calibri"/>
                <a:ea typeface="Calibri"/>
                <a:cs typeface="Calibri"/>
                <a:sym typeface="Calibri"/>
              </a:rPr>
              <a:t>. Southe</a:t>
            </a:r>
            <a:r>
              <a:rPr lang="en-US" sz="1800"/>
              <a:t>ast Asian recipes have a great increase during 2011 to 2013. After 2014, they appear to be steady and slow.</a:t>
            </a:r>
            <a:endParaRPr sz="1800" b="0" i="0" u="none" strike="noStrike" cap="none">
              <a:solidFill>
                <a:schemeClr val="dk1"/>
              </a:solidFill>
              <a:latin typeface="Calibri"/>
              <a:ea typeface="Calibri"/>
              <a:cs typeface="Calibri"/>
              <a:sym typeface="Calibri"/>
            </a:endParaRPr>
          </a:p>
          <a:p>
            <a:pPr marL="0" marR="0" lvl="0" indent="0" algn="l" rtl="0">
              <a:lnSpc>
                <a:spcPct val="90000"/>
              </a:lnSpc>
              <a:spcBef>
                <a:spcPts val="1000"/>
              </a:spcBef>
              <a:spcAft>
                <a:spcPts val="0"/>
              </a:spcAft>
              <a:buClr>
                <a:schemeClr val="dk1"/>
              </a:buClr>
              <a:buSzPts val="1800"/>
              <a:buFont typeface="Arial"/>
              <a:buNone/>
            </a:pPr>
            <a:r>
              <a:rPr lang="en-US" sz="1800"/>
              <a:t>3. </a:t>
            </a:r>
            <a:r>
              <a:rPr lang="en-US" sz="1800" b="0" i="0" u="none" strike="noStrike" cap="none">
                <a:solidFill>
                  <a:schemeClr val="dk1"/>
                </a:solidFill>
                <a:latin typeface="Calibri"/>
                <a:ea typeface="Calibri"/>
                <a:cs typeface="Calibri"/>
                <a:sym typeface="Calibri"/>
              </a:rPr>
              <a:t>The </a:t>
            </a:r>
            <a:r>
              <a:rPr lang="en-US" sz="1800"/>
              <a:t>Western </a:t>
            </a:r>
            <a:r>
              <a:rPr lang="en-US" sz="1800" b="0" i="0" u="none" strike="noStrike" cap="none">
                <a:solidFill>
                  <a:schemeClr val="dk1"/>
                </a:solidFill>
                <a:latin typeface="Calibri"/>
                <a:ea typeface="Calibri"/>
                <a:cs typeface="Calibri"/>
                <a:sym typeface="Calibri"/>
              </a:rPr>
              <a:t>recipes are the least popular foreign recipes in Xiachufang</a:t>
            </a:r>
            <a:r>
              <a:rPr lang="en-US" sz="1800"/>
              <a:t> that just a few users have cooked the Western recipes.</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Shape 271"/>
          <p:cNvSpPr/>
          <p:nvPr/>
        </p:nvSpPr>
        <p:spPr>
          <a:xfrm>
            <a:off x="-108489" y="3173620"/>
            <a:ext cx="12414143" cy="1236711"/>
          </a:xfrm>
          <a:prstGeom prst="roundRect">
            <a:avLst>
              <a:gd name="adj" fmla="val 16667"/>
            </a:avLst>
          </a:prstGeom>
          <a:solidFill>
            <a:srgbClr val="FF9100">
              <a:alpha val="22745"/>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72" name="Shape 272"/>
          <p:cNvSpPr txBox="1"/>
          <p:nvPr/>
        </p:nvSpPr>
        <p:spPr>
          <a:xfrm>
            <a:off x="7783930" y="4705520"/>
            <a:ext cx="4159408" cy="461665"/>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a:solidFill>
                  <a:schemeClr val="dk1"/>
                </a:solidFill>
                <a:latin typeface="Calibri"/>
                <a:ea typeface="Calibri"/>
                <a:cs typeface="Calibri"/>
                <a:sym typeface="Calibri"/>
              </a:rPr>
              <a:t>Dimensionality Reduction: TSNE </a:t>
            </a:r>
            <a:endParaRPr sz="2400">
              <a:solidFill>
                <a:schemeClr val="dk1"/>
              </a:solidFill>
              <a:latin typeface="Calibri"/>
              <a:ea typeface="Calibri"/>
              <a:cs typeface="Calibri"/>
              <a:sym typeface="Calibri"/>
            </a:endParaRPr>
          </a:p>
        </p:txBody>
      </p:sp>
      <p:sp>
        <p:nvSpPr>
          <p:cNvPr id="273" name="Shape 273"/>
          <p:cNvSpPr txBox="1"/>
          <p:nvPr/>
        </p:nvSpPr>
        <p:spPr>
          <a:xfrm>
            <a:off x="4322159" y="3382539"/>
            <a:ext cx="7446963" cy="783591"/>
          </a:xfrm>
          <a:prstGeom prst="rect">
            <a:avLst/>
          </a:prstGeom>
          <a:noFill/>
          <a:ln>
            <a:noFill/>
          </a:ln>
        </p:spPr>
        <p:txBody>
          <a:bodyPr spcFirstLastPara="1" wrap="square" lIns="91425" tIns="45700" rIns="91425" bIns="45700" anchor="b" anchorCtr="0">
            <a:noAutofit/>
          </a:bodyPr>
          <a:lstStyle/>
          <a:p>
            <a:pPr marL="0" marR="0" lvl="0" indent="0" algn="l" rtl="0">
              <a:lnSpc>
                <a:spcPct val="90000"/>
              </a:lnSpc>
              <a:spcBef>
                <a:spcPts val="0"/>
              </a:spcBef>
              <a:spcAft>
                <a:spcPts val="0"/>
              </a:spcAft>
              <a:buClr>
                <a:schemeClr val="dk1"/>
              </a:buClr>
              <a:buSzPts val="3600"/>
              <a:buFont typeface="Calibri"/>
              <a:buNone/>
            </a:pPr>
            <a:r>
              <a:rPr lang="en-US" sz="3600" b="1">
                <a:solidFill>
                  <a:schemeClr val="dk1"/>
                </a:solidFill>
                <a:latin typeface="Calibri"/>
                <a:ea typeface="Calibri"/>
                <a:cs typeface="Calibri"/>
                <a:sym typeface="Calibri"/>
              </a:rPr>
              <a:t>4. The relationship of Chinese cuisines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Shape 106"/>
          <p:cNvSpPr txBox="1">
            <a:spLocks noGrp="1"/>
          </p:cNvSpPr>
          <p:nvPr>
            <p:ph type="body" idx="1"/>
          </p:nvPr>
        </p:nvSpPr>
        <p:spPr>
          <a:xfrm>
            <a:off x="838200" y="1780125"/>
            <a:ext cx="10515600" cy="43512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sz="3200" b="1"/>
              <a:t>Data source: Xiachufang (下厨房)</a:t>
            </a:r>
            <a:endParaRPr sz="3200" b="1"/>
          </a:p>
          <a:p>
            <a:pPr marL="457200" lvl="0" indent="-457200" rtl="0">
              <a:spcBef>
                <a:spcPts val="0"/>
              </a:spcBef>
              <a:spcAft>
                <a:spcPts val="0"/>
              </a:spcAft>
              <a:buSzPts val="3600"/>
              <a:buAutoNum type="arabicPeriod"/>
            </a:pPr>
            <a:r>
              <a:rPr lang="en-US" sz="3600" b="1"/>
              <a:t>24 Hours Popular Dishes in Xiachufang</a:t>
            </a:r>
            <a:endParaRPr sz="3600" b="1"/>
          </a:p>
          <a:p>
            <a:pPr marL="457200" lvl="0" indent="-457200" rtl="0">
              <a:spcBef>
                <a:spcPts val="0"/>
              </a:spcBef>
              <a:spcAft>
                <a:spcPts val="0"/>
              </a:spcAft>
              <a:buSzPts val="3600"/>
              <a:buAutoNum type="arabicPeriod"/>
            </a:pPr>
            <a:r>
              <a:rPr lang="en-US" sz="3600" b="1"/>
              <a:t>The star recipes and star users in a week</a:t>
            </a:r>
            <a:endParaRPr sz="3600" b="1"/>
          </a:p>
          <a:p>
            <a:pPr marL="457200" lvl="0" indent="-457200" rtl="0">
              <a:spcBef>
                <a:spcPts val="0"/>
              </a:spcBef>
              <a:spcAft>
                <a:spcPts val="0"/>
              </a:spcAft>
              <a:buSzPts val="3600"/>
              <a:buAutoNum type="arabicPeriod"/>
            </a:pPr>
            <a:r>
              <a:rPr lang="en-US" sz="3600" b="1"/>
              <a:t>Foreign Recipes in Xiachufang</a:t>
            </a:r>
            <a:endParaRPr sz="3600" b="1"/>
          </a:p>
          <a:p>
            <a:pPr marL="457200" lvl="0" indent="-457200" rtl="0">
              <a:spcBef>
                <a:spcPts val="0"/>
              </a:spcBef>
              <a:spcAft>
                <a:spcPts val="0"/>
              </a:spcAft>
              <a:buSzPts val="3600"/>
              <a:buAutoNum type="arabicPeriod"/>
            </a:pPr>
            <a:r>
              <a:rPr lang="en-US" sz="3600" b="1"/>
              <a:t>The relationship of Chinese cuisines</a:t>
            </a:r>
            <a:endParaRPr sz="1400">
              <a:latin typeface="Arial"/>
              <a:ea typeface="Arial"/>
              <a:cs typeface="Arial"/>
              <a:sym typeface="Arial"/>
            </a:endParaRPr>
          </a:p>
          <a:p>
            <a:pPr marL="0" lvl="0" indent="0" rtl="0">
              <a:spcBef>
                <a:spcPts val="0"/>
              </a:spcBef>
              <a:spcAft>
                <a:spcPts val="0"/>
              </a:spcAft>
              <a:buNone/>
            </a:pPr>
            <a:endParaRPr sz="3600" b="1"/>
          </a:p>
          <a:p>
            <a:pPr marL="0" lvl="0" indent="0">
              <a:spcBef>
                <a:spcPts val="1000"/>
              </a:spcBef>
              <a:spcAft>
                <a:spcPts val="0"/>
              </a:spcAft>
              <a:buNone/>
            </a:pPr>
            <a:endParaRPr/>
          </a:p>
        </p:txBody>
      </p:sp>
      <p:sp>
        <p:nvSpPr>
          <p:cNvPr id="107" name="Shape 107"/>
          <p:cNvSpPr txBox="1">
            <a:spLocks noGrp="1"/>
          </p:cNvSpPr>
          <p:nvPr>
            <p:ph type="title"/>
          </p:nvPr>
        </p:nvSpPr>
        <p:spPr>
          <a:xfrm>
            <a:off x="3418198" y="314100"/>
            <a:ext cx="5355600" cy="518700"/>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dk1"/>
              </a:buClr>
              <a:buSzPts val="3200"/>
              <a:buFont typeface="Calibri"/>
              <a:buNone/>
            </a:pPr>
            <a:r>
              <a:rPr lang="en-US" sz="3200" b="1"/>
              <a:t>Content</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Shape 278"/>
          <p:cNvSpPr txBox="1"/>
          <p:nvPr/>
        </p:nvSpPr>
        <p:spPr>
          <a:xfrm>
            <a:off x="1017600" y="631075"/>
            <a:ext cx="8352000" cy="369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3000" dirty="0" err="1">
                <a:solidFill>
                  <a:schemeClr val="dk1"/>
                </a:solidFill>
                <a:latin typeface="Calibri"/>
                <a:ea typeface="Calibri"/>
                <a:cs typeface="Calibri"/>
                <a:sym typeface="Calibri"/>
              </a:rPr>
              <a:t>Methodology:Dimensionality</a:t>
            </a:r>
            <a:r>
              <a:rPr lang="en-US" sz="3000" dirty="0">
                <a:solidFill>
                  <a:schemeClr val="dk1"/>
                </a:solidFill>
                <a:latin typeface="Calibri"/>
                <a:ea typeface="Calibri"/>
                <a:cs typeface="Calibri"/>
                <a:sym typeface="Calibri"/>
              </a:rPr>
              <a:t> Reduction: TSNE</a:t>
            </a:r>
            <a:endParaRPr sz="3000" dirty="0">
              <a:solidFill>
                <a:schemeClr val="dk1"/>
              </a:solidFill>
              <a:latin typeface="Calibri"/>
              <a:ea typeface="Calibri"/>
              <a:cs typeface="Calibri"/>
              <a:sym typeface="Calibri"/>
            </a:endParaRPr>
          </a:p>
          <a:p>
            <a:pPr marL="0" marR="0" lvl="0" indent="0" algn="l" rtl="0">
              <a:spcBef>
                <a:spcPts val="0"/>
              </a:spcBef>
              <a:spcAft>
                <a:spcPts val="0"/>
              </a:spcAft>
              <a:buNone/>
            </a:pPr>
            <a:endParaRPr sz="24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2400" dirty="0">
                <a:solidFill>
                  <a:schemeClr val="dk1"/>
                </a:solidFill>
                <a:latin typeface="Calibri"/>
                <a:ea typeface="Calibri"/>
                <a:cs typeface="Calibri"/>
                <a:sym typeface="Calibri"/>
              </a:rPr>
              <a:t>Why use TSNE:</a:t>
            </a:r>
            <a:endParaRPr sz="24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dirty="0">
                <a:solidFill>
                  <a:schemeClr val="dk1"/>
                </a:solidFill>
                <a:latin typeface="Calibri"/>
                <a:ea typeface="Calibri"/>
                <a:cs typeface="Calibri"/>
                <a:sym typeface="Calibri"/>
              </a:rPr>
              <a:t>When we examine the relationship of eight Chinese cuisines, and the level of difference and similarity among them, there are thousands of dimensions we need measure,  including different materials and different cooking methods. However,  If we retain all dimensions, it is hard to visualize it,  and furthermore, examine the distribution and relationship of it, giving new insight to data. </a:t>
            </a:r>
            <a:endParaRPr dirty="0">
              <a:solidFill>
                <a:schemeClr val="dk1"/>
              </a:solidFill>
              <a:latin typeface="Calibri"/>
              <a:ea typeface="Calibri"/>
              <a:cs typeface="Calibri"/>
              <a:sym typeface="Calibri"/>
            </a:endParaRPr>
          </a:p>
          <a:p>
            <a:pPr marL="0" lvl="0" indent="4610100" rtl="0">
              <a:lnSpc>
                <a:spcPct val="115000"/>
              </a:lnSpc>
              <a:spcBef>
                <a:spcPts val="0"/>
              </a:spcBef>
              <a:spcAft>
                <a:spcPts val="0"/>
              </a:spcAft>
              <a:buClr>
                <a:schemeClr val="dk1"/>
              </a:buClr>
              <a:buSzPts val="1100"/>
              <a:buFont typeface="Arial"/>
              <a:buNone/>
            </a:pPr>
            <a:endParaRPr dirty="0">
              <a:solidFill>
                <a:schemeClr val="dk1"/>
              </a:solidFill>
              <a:latin typeface="Calibri"/>
              <a:ea typeface="Calibri"/>
              <a:cs typeface="Calibri"/>
              <a:sym typeface="Calibri"/>
            </a:endParaRPr>
          </a:p>
          <a:p>
            <a:pPr marL="0" lvl="0" indent="0" rtl="0">
              <a:lnSpc>
                <a:spcPct val="115000"/>
              </a:lnSpc>
              <a:spcBef>
                <a:spcPts val="0"/>
              </a:spcBef>
              <a:spcAft>
                <a:spcPts val="0"/>
              </a:spcAft>
              <a:buClr>
                <a:schemeClr val="dk1"/>
              </a:buClr>
              <a:buSzPts val="1100"/>
              <a:buFont typeface="Arial"/>
              <a:buNone/>
            </a:pPr>
            <a:r>
              <a:rPr lang="en-US" dirty="0">
                <a:solidFill>
                  <a:schemeClr val="dk1"/>
                </a:solidFill>
                <a:latin typeface="Calibri"/>
                <a:ea typeface="Calibri"/>
                <a:cs typeface="Calibri"/>
                <a:sym typeface="Calibri"/>
              </a:rPr>
              <a:t> "t-SNE" can help to visualizes high-dimensional data by giving each data point a location in a two or three-dimensional map. It is better than existing techniques at creating a single map that reveals structure at many different scales. So we use TSNE to reduce 1389 dimensions into two dimensions and visualize it. In our case, each data point is a single recipe from the </a:t>
            </a:r>
            <a:r>
              <a:rPr lang="en-US" dirty="0" err="1">
                <a:solidFill>
                  <a:schemeClr val="dk1"/>
                </a:solidFill>
                <a:latin typeface="Calibri"/>
                <a:ea typeface="Calibri"/>
                <a:cs typeface="Calibri"/>
                <a:sym typeface="Calibri"/>
              </a:rPr>
              <a:t>Xiachufang</a:t>
            </a:r>
            <a:r>
              <a:rPr lang="en-US" dirty="0">
                <a:solidFill>
                  <a:schemeClr val="dk1"/>
                </a:solidFill>
                <a:latin typeface="Calibri"/>
                <a:ea typeface="Calibri"/>
                <a:cs typeface="Calibri"/>
                <a:sym typeface="Calibri"/>
              </a:rPr>
              <a:t>.</a:t>
            </a:r>
            <a:endParaRPr dirty="0">
              <a:solidFill>
                <a:schemeClr val="dk1"/>
              </a:solidFill>
              <a:latin typeface="Calibri"/>
              <a:ea typeface="Calibri"/>
              <a:cs typeface="Calibri"/>
              <a:sym typeface="Calibri"/>
            </a:endParaRPr>
          </a:p>
          <a:p>
            <a:pPr marL="0" marR="0" lvl="0" indent="0" algn="l" rtl="0">
              <a:spcBef>
                <a:spcPts val="0"/>
              </a:spcBef>
              <a:spcAft>
                <a:spcPts val="0"/>
              </a:spcAft>
              <a:buNone/>
            </a:pPr>
            <a:endParaRPr dirty="0">
              <a:solidFill>
                <a:schemeClr val="dk1"/>
              </a:solidFill>
              <a:latin typeface="Calibri"/>
              <a:ea typeface="Calibri"/>
              <a:cs typeface="Calibri"/>
              <a:sym typeface="Calibri"/>
            </a:endParaRPr>
          </a:p>
          <a:p>
            <a:pPr marL="0" marR="0" lvl="0" indent="0" algn="l" rtl="0">
              <a:spcBef>
                <a:spcPts val="0"/>
              </a:spcBef>
              <a:spcAft>
                <a:spcPts val="0"/>
              </a:spcAft>
              <a:buNone/>
            </a:pPr>
            <a:r>
              <a:rPr lang="en-US" i="1" dirty="0">
                <a:solidFill>
                  <a:schemeClr val="dk1"/>
                </a:solidFill>
                <a:latin typeface="STHeiti"/>
                <a:ea typeface="STHeiti"/>
                <a:cs typeface="STHeiti"/>
                <a:sym typeface="STHeiti"/>
              </a:rPr>
              <a:t>more info about TSNE:</a:t>
            </a:r>
            <a:endParaRPr i="1" dirty="0">
              <a:solidFill>
                <a:schemeClr val="dk1"/>
              </a:solidFill>
              <a:latin typeface="STHeiti"/>
              <a:ea typeface="STHeiti"/>
              <a:cs typeface="STHeiti"/>
              <a:sym typeface="STHeiti"/>
            </a:endParaRPr>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http://</a:t>
            </a:r>
            <a:r>
              <a:rPr lang="en-US" sz="1800" dirty="0" err="1">
                <a:solidFill>
                  <a:schemeClr val="dk1"/>
                </a:solidFill>
                <a:latin typeface="Calibri"/>
                <a:ea typeface="Calibri"/>
                <a:cs typeface="Calibri"/>
                <a:sym typeface="Calibri"/>
              </a:rPr>
              <a:t>scikit-learn.org</a:t>
            </a:r>
            <a:r>
              <a:rPr lang="en-US" sz="1800" dirty="0">
                <a:solidFill>
                  <a:schemeClr val="dk1"/>
                </a:solidFill>
                <a:latin typeface="Calibri"/>
                <a:ea typeface="Calibri"/>
                <a:cs typeface="Calibri"/>
                <a:sym typeface="Calibri"/>
              </a:rPr>
              <a:t>/stable/modules/generated/</a:t>
            </a:r>
            <a:r>
              <a:rPr lang="en-US" sz="1800" dirty="0" err="1">
                <a:solidFill>
                  <a:schemeClr val="dk1"/>
                </a:solidFill>
                <a:latin typeface="Calibri"/>
                <a:ea typeface="Calibri"/>
                <a:cs typeface="Calibri"/>
                <a:sym typeface="Calibri"/>
              </a:rPr>
              <a:t>sklearn.manifold.TSNE.html</a:t>
            </a:r>
            <a:endParaRPr dirty="0">
              <a:solidFill>
                <a:schemeClr val="dk1"/>
              </a:solidFill>
              <a:latin typeface="STHeiti"/>
              <a:ea typeface="STHeiti"/>
              <a:cs typeface="STHeiti"/>
              <a:sym typeface="STHeiti"/>
            </a:endParaRPr>
          </a:p>
          <a:p>
            <a:pPr marL="0" marR="0" lvl="0" indent="0" algn="l" rtl="0">
              <a:spcBef>
                <a:spcPts val="0"/>
              </a:spcBef>
              <a:spcAft>
                <a:spcPts val="0"/>
              </a:spcAft>
              <a:buNone/>
            </a:pPr>
            <a:endParaRPr dirty="0">
              <a:solidFill>
                <a:schemeClr val="dk1"/>
              </a:solidFill>
              <a:latin typeface="STHeiti"/>
              <a:ea typeface="STHeiti"/>
              <a:cs typeface="STHeiti"/>
              <a:sym typeface="STHeiti"/>
            </a:endParaRPr>
          </a:p>
          <a:p>
            <a:pPr marL="0" marR="0" lvl="0" indent="0" algn="l" rtl="0">
              <a:spcBef>
                <a:spcPts val="0"/>
              </a:spcBef>
              <a:spcAft>
                <a:spcPts val="0"/>
              </a:spcAft>
              <a:buNone/>
            </a:pPr>
            <a:r>
              <a:rPr lang="en-US" sz="2400" dirty="0">
                <a:solidFill>
                  <a:schemeClr val="dk1"/>
                </a:solidFill>
                <a:latin typeface="STHeiti"/>
                <a:ea typeface="STHeiti"/>
                <a:cs typeface="STHeiti"/>
                <a:sym typeface="STHeiti"/>
              </a:rPr>
              <a:t>How we get 1,389 dimensions:</a:t>
            </a:r>
            <a:endParaRPr sz="2400" dirty="0">
              <a:solidFill>
                <a:schemeClr val="dk1"/>
              </a:solidFill>
              <a:latin typeface="STHeiti"/>
              <a:ea typeface="STHeiti"/>
              <a:cs typeface="STHeiti"/>
              <a:sym typeface="STHeiti"/>
            </a:endParaRPr>
          </a:p>
          <a:p>
            <a:pPr marL="0" lvl="0" indent="0" rtl="0">
              <a:spcBef>
                <a:spcPts val="0"/>
              </a:spcBef>
              <a:spcAft>
                <a:spcPts val="0"/>
              </a:spcAft>
              <a:buNone/>
            </a:pPr>
            <a:r>
              <a:rPr lang="en-US" sz="1800" dirty="0">
                <a:solidFill>
                  <a:schemeClr val="dk1"/>
                </a:solidFill>
                <a:latin typeface="Calibri"/>
                <a:ea typeface="Calibri"/>
                <a:cs typeface="Calibri"/>
                <a:sym typeface="Calibri"/>
              </a:rPr>
              <a:t>Searching dishes by eight traditional cuisines respectively, we gain 1,497 dishes including name, materials and detail recipes. Splitting materials of total 1,497 dishes,  we get a list containing 51,222 words.  After removing duplication and setting stop words which can be neither defined as materials nor cooking methods,  we gain 1.389 dimensions to measure total 1.497 dishes.</a:t>
            </a:r>
            <a:endParaRPr sz="2400" dirty="0">
              <a:solidFill>
                <a:schemeClr val="dk1"/>
              </a:solidFill>
              <a:latin typeface="STHeiti"/>
              <a:ea typeface="STHeiti"/>
              <a:cs typeface="STHeiti"/>
              <a:sym typeface="STHeiti"/>
            </a:endParaRPr>
          </a:p>
          <a:p>
            <a:pPr marL="0" lvl="0" indent="0" rtl="0">
              <a:spcBef>
                <a:spcPts val="0"/>
              </a:spcBef>
              <a:spcAft>
                <a:spcPts val="0"/>
              </a:spcAft>
              <a:buNone/>
            </a:pPr>
            <a:endParaRPr sz="1800" dirty="0">
              <a:solidFill>
                <a:schemeClr val="dk1"/>
              </a:solidFill>
              <a:latin typeface="Calibri"/>
              <a:ea typeface="Calibri"/>
              <a:cs typeface="Calibri"/>
              <a:sym typeface="Calibri"/>
            </a:endParaRPr>
          </a:p>
          <a:p>
            <a:pPr marL="0" marR="0" lvl="0" indent="0" algn="l" rtl="0">
              <a:spcBef>
                <a:spcPts val="0"/>
              </a:spcBef>
              <a:spcAft>
                <a:spcPts val="0"/>
              </a:spcAft>
              <a:buNone/>
            </a:pPr>
            <a:endParaRPr sz="2400" b="1" dirty="0">
              <a:solidFill>
                <a:schemeClr val="dk1"/>
              </a:solidFill>
              <a:latin typeface="STHeiti"/>
              <a:ea typeface="STHeiti"/>
              <a:cs typeface="STHeiti"/>
              <a:sym typeface="STHeiti"/>
            </a:endParaRPr>
          </a:p>
          <a:p>
            <a:pPr marL="0" marR="0" lvl="0" indent="0" algn="l" rtl="0">
              <a:spcBef>
                <a:spcPts val="0"/>
              </a:spcBef>
              <a:spcAft>
                <a:spcPts val="0"/>
              </a:spcAft>
              <a:buNone/>
            </a:pPr>
            <a:endParaRPr sz="2400" dirty="0">
              <a:solidFill>
                <a:schemeClr val="dk1"/>
              </a:solidFill>
              <a:latin typeface="STHeiti"/>
              <a:ea typeface="STHeiti"/>
              <a:cs typeface="STHeiti"/>
              <a:sym typeface="STHeiti"/>
            </a:endParaRPr>
          </a:p>
          <a:p>
            <a:pPr marL="0" marR="0" lvl="0" indent="0" algn="l" rtl="0">
              <a:spcBef>
                <a:spcPts val="0"/>
              </a:spcBef>
              <a:spcAft>
                <a:spcPts val="0"/>
              </a:spcAft>
              <a:buNone/>
            </a:pPr>
            <a:endParaRPr sz="2400" dirty="0">
              <a:solidFill>
                <a:schemeClr val="dk1"/>
              </a:solidFill>
              <a:latin typeface="STHeiti"/>
              <a:ea typeface="STHeiti"/>
              <a:cs typeface="STHeiti"/>
              <a:sym typeface="STHeiti"/>
            </a:endParaRPr>
          </a:p>
          <a:p>
            <a:pPr marL="0" marR="0" lvl="0" indent="0" algn="l" rtl="0">
              <a:spcBef>
                <a:spcPts val="0"/>
              </a:spcBef>
              <a:spcAft>
                <a:spcPts val="0"/>
              </a:spcAft>
              <a:buNone/>
            </a:pPr>
            <a:endParaRPr sz="2400" dirty="0">
              <a:solidFill>
                <a:schemeClr val="dk1"/>
              </a:solidFill>
              <a:latin typeface="STHeiti"/>
              <a:ea typeface="STHeiti"/>
              <a:cs typeface="STHeiti"/>
              <a:sym typeface="STHeiti"/>
            </a:endParaRPr>
          </a:p>
          <a:p>
            <a:pPr marL="0" marR="0" lvl="0" indent="0" algn="l" rtl="0">
              <a:spcBef>
                <a:spcPts val="0"/>
              </a:spcBef>
              <a:spcAft>
                <a:spcPts val="0"/>
              </a:spcAft>
              <a:buNone/>
            </a:pPr>
            <a:endParaRPr dirty="0">
              <a:solidFill>
                <a:schemeClr val="dk1"/>
              </a:solidFill>
              <a:latin typeface="STHeiti"/>
              <a:ea typeface="STHeiti"/>
              <a:cs typeface="STHeiti"/>
              <a:sym typeface="STHeiti"/>
            </a:endParaRPr>
          </a:p>
          <a:p>
            <a:pPr marL="0" marR="0" lvl="0" indent="0" algn="l" rtl="0">
              <a:spcBef>
                <a:spcPts val="0"/>
              </a:spcBef>
              <a:spcAft>
                <a:spcPts val="0"/>
              </a:spcAft>
              <a:buNone/>
            </a:pPr>
            <a:r>
              <a:rPr lang="en-US" dirty="0">
                <a:solidFill>
                  <a:schemeClr val="dk1"/>
                </a:solidFill>
                <a:latin typeface="STHeiti"/>
                <a:ea typeface="STHeiti"/>
                <a:cs typeface="STHeiti"/>
                <a:sym typeface="STHeiti"/>
              </a:rPr>
              <a:t> </a:t>
            </a:r>
            <a:endParaRPr dirty="0">
              <a:solidFill>
                <a:schemeClr val="dk1"/>
              </a:solidFill>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Shape 284"/>
          <p:cNvSpPr txBox="1"/>
          <p:nvPr/>
        </p:nvSpPr>
        <p:spPr>
          <a:xfrm>
            <a:off x="7468323" y="1994160"/>
            <a:ext cx="3739500" cy="4108800"/>
          </a:xfrm>
          <a:prstGeom prst="rect">
            <a:avLst/>
          </a:prstGeom>
          <a:noFill/>
          <a:ln>
            <a:noFill/>
          </a:ln>
        </p:spPr>
        <p:txBody>
          <a:bodyPr spcFirstLastPara="1" wrap="square" lIns="91425" tIns="45700" rIns="91425" bIns="45700" anchor="t" anchorCtr="0">
            <a:noAutofit/>
          </a:bodyPr>
          <a:lstStyle/>
          <a:p>
            <a:pPr lvl="0"/>
            <a:r>
              <a:rPr lang="en-US" sz="1800" dirty="0">
                <a:solidFill>
                  <a:schemeClr val="dk1"/>
                </a:solidFill>
                <a:latin typeface="Calibri"/>
                <a:ea typeface="Calibri"/>
                <a:cs typeface="Calibri"/>
                <a:sym typeface="Calibri"/>
              </a:rPr>
              <a:t>Searching dishes by eight traditional cuisines, we gain 1497 dishes including name, materials and detail recipes.</a:t>
            </a:r>
            <a:endParaRPr sz="1800" dirty="0">
              <a:solidFill>
                <a:schemeClr val="dk1"/>
              </a:solidFill>
              <a:latin typeface="Calibri"/>
              <a:ea typeface="Calibri"/>
              <a:cs typeface="Calibri"/>
              <a:sym typeface="Calibri"/>
            </a:endParaRPr>
          </a:p>
          <a:p>
            <a:pPr marL="0" marR="0" lvl="0" indent="0" algn="l" rtl="0">
              <a:spcBef>
                <a:spcPts val="0"/>
              </a:spcBef>
              <a:spcAft>
                <a:spcPts val="0"/>
              </a:spcAft>
              <a:buNone/>
            </a:pPr>
            <a:endParaRPr sz="900" dirty="0">
              <a:solidFill>
                <a:schemeClr val="dk1"/>
              </a:solidFill>
              <a:latin typeface="Calibri"/>
              <a:ea typeface="Calibri"/>
              <a:cs typeface="Calibri"/>
              <a:sym typeface="Calibri"/>
            </a:endParaRPr>
          </a:p>
          <a:p>
            <a:pPr marL="0" marR="0" lvl="0" indent="0" algn="l" rtl="0">
              <a:spcBef>
                <a:spcPts val="0"/>
              </a:spcBef>
              <a:spcAft>
                <a:spcPts val="0"/>
              </a:spcAft>
              <a:buNone/>
            </a:pPr>
            <a:endParaRPr sz="900" dirty="0">
              <a:solidFill>
                <a:schemeClr val="dk1"/>
              </a:solidFill>
              <a:latin typeface="Calibri"/>
              <a:ea typeface="Calibri"/>
              <a:cs typeface="Calibri"/>
              <a:sym typeface="Calibri"/>
            </a:endParaRPr>
          </a:p>
          <a:p>
            <a:pPr marL="0" marR="0" lvl="0" indent="0" algn="l" rtl="0">
              <a:spcBef>
                <a:spcPts val="0"/>
              </a:spcBef>
              <a:spcAft>
                <a:spcPts val="0"/>
              </a:spcAft>
              <a:buNone/>
            </a:pPr>
            <a:endParaRPr sz="900" dirty="0">
              <a:solidFill>
                <a:schemeClr val="dk1"/>
              </a:solidFill>
              <a:latin typeface="Calibri"/>
              <a:ea typeface="Calibri"/>
              <a:cs typeface="Calibri"/>
              <a:sym typeface="Calibri"/>
            </a:endParaRPr>
          </a:p>
        </p:txBody>
      </p:sp>
      <p:sp>
        <p:nvSpPr>
          <p:cNvPr id="285" name="Shape 285"/>
          <p:cNvSpPr txBox="1"/>
          <p:nvPr/>
        </p:nvSpPr>
        <p:spPr>
          <a:xfrm>
            <a:off x="484038" y="293045"/>
            <a:ext cx="9128313" cy="58477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3200" b="1">
                <a:solidFill>
                  <a:schemeClr val="dk1"/>
                </a:solidFill>
                <a:latin typeface="Calibri"/>
                <a:ea typeface="Calibri"/>
                <a:cs typeface="Calibri"/>
                <a:sym typeface="Calibri"/>
              </a:rPr>
              <a:t>Layout of 1497 Chinese recipes from Xiachufang</a:t>
            </a:r>
            <a:endParaRPr sz="3200" b="1">
              <a:solidFill>
                <a:schemeClr val="dk1"/>
              </a:solidFill>
              <a:latin typeface="Calibri"/>
              <a:ea typeface="Calibri"/>
              <a:cs typeface="Calibri"/>
              <a:sym typeface="Calibri"/>
            </a:endParaRPr>
          </a:p>
        </p:txBody>
      </p:sp>
      <p:pic>
        <p:nvPicPr>
          <p:cNvPr id="286" name="Shape 286"/>
          <p:cNvPicPr preferRelativeResize="0"/>
          <p:nvPr/>
        </p:nvPicPr>
        <p:blipFill>
          <a:blip r:embed="rId3">
            <a:alphaModFix/>
          </a:blip>
          <a:stretch>
            <a:fillRect/>
          </a:stretch>
        </p:blipFill>
        <p:spPr>
          <a:xfrm>
            <a:off x="152400" y="1030220"/>
            <a:ext cx="7068724" cy="556206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Shape 292"/>
          <p:cNvSpPr txBox="1"/>
          <p:nvPr/>
        </p:nvSpPr>
        <p:spPr>
          <a:xfrm>
            <a:off x="8106350" y="724100"/>
            <a:ext cx="3887100" cy="5352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dirty="0">
                <a:solidFill>
                  <a:schemeClr val="dk1"/>
                </a:solidFill>
                <a:latin typeface="Calibri"/>
                <a:ea typeface="Calibri"/>
                <a:cs typeface="Calibri"/>
                <a:sym typeface="Calibri"/>
              </a:rPr>
              <a:t>Data distribution：</a:t>
            </a:r>
            <a:endParaRPr sz="1800" dirty="0">
              <a:solidFill>
                <a:schemeClr val="dk1"/>
              </a:solidFill>
              <a:latin typeface="Calibri"/>
              <a:ea typeface="Calibri"/>
              <a:cs typeface="Calibri"/>
              <a:sym typeface="Calibri"/>
            </a:endParaRPr>
          </a:p>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Even there are some </a:t>
            </a:r>
            <a:r>
              <a:rPr lang="en-US" sz="1800" b="1" dirty="0">
                <a:solidFill>
                  <a:schemeClr val="dk1"/>
                </a:solidFill>
                <a:latin typeface="Calibri"/>
                <a:ea typeface="Calibri"/>
                <a:cs typeface="Calibri"/>
                <a:sym typeface="Calibri"/>
              </a:rPr>
              <a:t>superposition and close dots, the discrepancy is quite large.</a:t>
            </a:r>
            <a:endParaRPr sz="1800" dirty="0">
              <a:solidFill>
                <a:schemeClr val="dk1"/>
              </a:solidFill>
              <a:latin typeface="Calibri"/>
              <a:ea typeface="Calibri"/>
              <a:cs typeface="Calibri"/>
              <a:sym typeface="Calibri"/>
            </a:endParaRPr>
          </a:p>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More information：</a:t>
            </a:r>
            <a:endParaRPr sz="1800" dirty="0">
              <a:solidFill>
                <a:schemeClr val="dk1"/>
              </a:solidFill>
              <a:latin typeface="Calibri"/>
              <a:ea typeface="Calibri"/>
              <a:cs typeface="Calibri"/>
              <a:sym typeface="Calibri"/>
            </a:endParaRPr>
          </a:p>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Besides, compared with Guangzhou cuisine, The distribution of recipe of Sichuan cuisine is more scattered, which means the Sichuan cuisine is more versatile and more diverse.</a:t>
            </a:r>
            <a:endParaRPr dirty="0"/>
          </a:p>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sp>
        <p:nvSpPr>
          <p:cNvPr id="293" name="Shape 293"/>
          <p:cNvSpPr txBox="1"/>
          <p:nvPr/>
        </p:nvSpPr>
        <p:spPr>
          <a:xfrm>
            <a:off x="351255" y="139328"/>
            <a:ext cx="9128313" cy="58477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3200" b="1">
                <a:solidFill>
                  <a:schemeClr val="dk1"/>
                </a:solidFill>
                <a:latin typeface="Calibri"/>
                <a:ea typeface="Calibri"/>
                <a:cs typeface="Calibri"/>
                <a:sym typeface="Calibri"/>
              </a:rPr>
              <a:t>Guangdong cuisine  VS. Sichuan cuisine </a:t>
            </a:r>
            <a:endParaRPr sz="3200" b="1">
              <a:solidFill>
                <a:schemeClr val="dk1"/>
              </a:solidFill>
              <a:latin typeface="Calibri"/>
              <a:ea typeface="Calibri"/>
              <a:cs typeface="Calibri"/>
              <a:sym typeface="Calibri"/>
            </a:endParaRPr>
          </a:p>
        </p:txBody>
      </p:sp>
      <p:pic>
        <p:nvPicPr>
          <p:cNvPr id="294" name="Shape 294"/>
          <p:cNvPicPr preferRelativeResize="0"/>
          <p:nvPr/>
        </p:nvPicPr>
        <p:blipFill>
          <a:blip r:embed="rId3">
            <a:alphaModFix/>
          </a:blip>
          <a:stretch>
            <a:fillRect/>
          </a:stretch>
        </p:blipFill>
        <p:spPr>
          <a:xfrm>
            <a:off x="152400" y="876503"/>
            <a:ext cx="7780862" cy="5829097"/>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Shape 300"/>
          <p:cNvSpPr txBox="1"/>
          <p:nvPr/>
        </p:nvSpPr>
        <p:spPr>
          <a:xfrm>
            <a:off x="8219525" y="1111650"/>
            <a:ext cx="3905700" cy="4634700"/>
          </a:xfrm>
          <a:prstGeom prst="rect">
            <a:avLst/>
          </a:prstGeom>
          <a:noFill/>
          <a:ln>
            <a:noFill/>
          </a:ln>
        </p:spPr>
        <p:txBody>
          <a:bodyPr spcFirstLastPara="1" wrap="square" lIns="91425" tIns="45700" rIns="91425" bIns="45700" anchor="t" anchorCtr="0">
            <a:noAutofit/>
          </a:bodyPr>
          <a:lstStyle/>
          <a:p>
            <a:pPr lvl="0"/>
            <a:r>
              <a:rPr lang="en-US" sz="1800" dirty="0">
                <a:solidFill>
                  <a:schemeClr val="dk1"/>
                </a:solidFill>
                <a:latin typeface="Calibri"/>
                <a:ea typeface="Calibri"/>
                <a:cs typeface="Calibri"/>
                <a:sym typeface="Calibri"/>
              </a:rPr>
              <a:t>The classic dishes in Sichuan cuisine：</a:t>
            </a:r>
          </a:p>
          <a:p>
            <a:pPr lvl="0"/>
            <a:r>
              <a:rPr lang="en-US" sz="1800" dirty="0">
                <a:solidFill>
                  <a:schemeClr val="dk1"/>
                </a:solidFill>
                <a:latin typeface="Calibri"/>
                <a:ea typeface="Calibri"/>
                <a:cs typeface="Calibri"/>
                <a:sym typeface="Calibri"/>
              </a:rPr>
              <a:t>Sichuan Pickles（</a:t>
            </a:r>
            <a:r>
              <a:rPr lang="zh-CN" altLang="en-US" sz="1800" dirty="0">
                <a:solidFill>
                  <a:schemeClr val="dk1"/>
                </a:solidFill>
                <a:latin typeface="Calibri"/>
                <a:ea typeface="Calibri"/>
                <a:cs typeface="Calibri"/>
                <a:sym typeface="Calibri"/>
              </a:rPr>
              <a:t>四川泡菜）</a:t>
            </a:r>
          </a:p>
          <a:p>
            <a:pPr lvl="0"/>
            <a:endParaRPr lang="zh-CN" altLang="en-US" sz="1800" dirty="0">
              <a:solidFill>
                <a:schemeClr val="dk1"/>
              </a:solidFill>
              <a:latin typeface="Calibri"/>
              <a:ea typeface="Calibri"/>
              <a:cs typeface="Calibri"/>
              <a:sym typeface="Calibri"/>
            </a:endParaRPr>
          </a:p>
          <a:p>
            <a:pPr lvl="0"/>
            <a:r>
              <a:rPr lang="en-US" sz="1800" dirty="0">
                <a:solidFill>
                  <a:schemeClr val="dk1"/>
                </a:solidFill>
                <a:latin typeface="Calibri"/>
                <a:ea typeface="Calibri"/>
                <a:cs typeface="Calibri"/>
                <a:sym typeface="Calibri"/>
              </a:rPr>
              <a:t>The classic dishes in Guangzhou cuisine：</a:t>
            </a:r>
          </a:p>
          <a:p>
            <a:pPr lvl="0"/>
            <a:r>
              <a:rPr lang="en-US" sz="1800" dirty="0">
                <a:solidFill>
                  <a:schemeClr val="dk1"/>
                </a:solidFill>
                <a:latin typeface="Calibri"/>
                <a:ea typeface="Calibri"/>
                <a:cs typeface="Calibri"/>
                <a:sym typeface="Calibri"/>
              </a:rPr>
              <a:t>Cantonese mooncake：</a:t>
            </a:r>
          </a:p>
          <a:p>
            <a:pPr lvl="0"/>
            <a:endParaRPr lang="en-US" sz="1800" dirty="0">
              <a:solidFill>
                <a:schemeClr val="dk1"/>
              </a:solidFill>
              <a:latin typeface="Calibri"/>
              <a:ea typeface="Calibri"/>
              <a:cs typeface="Calibri"/>
              <a:sym typeface="Calibri"/>
            </a:endParaRPr>
          </a:p>
          <a:p>
            <a:pPr lvl="0"/>
            <a:r>
              <a:rPr lang="en-US" sz="1800" dirty="0">
                <a:solidFill>
                  <a:schemeClr val="dk1"/>
                </a:solidFill>
                <a:latin typeface="Calibri"/>
                <a:ea typeface="Calibri"/>
                <a:cs typeface="Calibri"/>
                <a:sym typeface="Calibri"/>
              </a:rPr>
              <a:t>1.Validating our previous discussions that dessert-type foods are very popular in </a:t>
            </a:r>
            <a:r>
              <a:rPr lang="en-US" sz="1800" dirty="0" err="1">
                <a:solidFill>
                  <a:schemeClr val="dk1"/>
                </a:solidFill>
                <a:latin typeface="Calibri"/>
                <a:ea typeface="Calibri"/>
                <a:cs typeface="Calibri"/>
                <a:sym typeface="Calibri"/>
              </a:rPr>
              <a:t>Xiachufang</a:t>
            </a:r>
            <a:r>
              <a:rPr lang="en-US" sz="1800" dirty="0">
                <a:solidFill>
                  <a:schemeClr val="dk1"/>
                </a:solidFill>
                <a:latin typeface="Calibri"/>
                <a:ea typeface="Calibri"/>
                <a:cs typeface="Calibri"/>
                <a:sym typeface="Calibri"/>
              </a:rPr>
              <a:t>.</a:t>
            </a:r>
          </a:p>
          <a:p>
            <a:pPr lvl="0"/>
            <a:endParaRPr lang="en-US" sz="1800" dirty="0">
              <a:solidFill>
                <a:schemeClr val="dk1"/>
              </a:solidFill>
              <a:latin typeface="Calibri"/>
              <a:ea typeface="Calibri"/>
              <a:cs typeface="Calibri"/>
              <a:sym typeface="Calibri"/>
            </a:endParaRPr>
          </a:p>
          <a:p>
            <a:pPr lvl="0"/>
            <a:r>
              <a:rPr lang="en-US" sz="1800" dirty="0">
                <a:solidFill>
                  <a:schemeClr val="dk1"/>
                </a:solidFill>
                <a:latin typeface="Calibri"/>
                <a:ea typeface="Calibri"/>
                <a:cs typeface="Calibri"/>
                <a:sym typeface="Calibri"/>
              </a:rPr>
              <a:t>2.a potentially large number of bloggers sell desserts in </a:t>
            </a:r>
            <a:r>
              <a:rPr lang="en-US" sz="1800" dirty="0" err="1">
                <a:solidFill>
                  <a:schemeClr val="dk1"/>
                </a:solidFill>
                <a:latin typeface="Calibri"/>
                <a:ea typeface="Calibri"/>
                <a:cs typeface="Calibri"/>
                <a:sym typeface="Calibri"/>
              </a:rPr>
              <a:t>Xiachufang</a:t>
            </a:r>
            <a:r>
              <a:rPr lang="en-US" sz="1800" dirty="0">
                <a:solidFill>
                  <a:schemeClr val="dk1"/>
                </a:solidFill>
                <a:latin typeface="Calibri"/>
                <a:ea typeface="Calibri"/>
                <a:cs typeface="Calibri"/>
                <a:sym typeface="Calibri"/>
              </a:rPr>
              <a:t>.</a:t>
            </a:r>
          </a:p>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sp>
        <p:nvSpPr>
          <p:cNvPr id="301" name="Shape 301"/>
          <p:cNvSpPr txBox="1"/>
          <p:nvPr/>
        </p:nvSpPr>
        <p:spPr>
          <a:xfrm>
            <a:off x="351255" y="139328"/>
            <a:ext cx="9128313" cy="58477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3200" b="1">
                <a:solidFill>
                  <a:schemeClr val="dk1"/>
                </a:solidFill>
                <a:latin typeface="Calibri"/>
                <a:ea typeface="Calibri"/>
                <a:cs typeface="Calibri"/>
                <a:sym typeface="Calibri"/>
              </a:rPr>
              <a:t>Guangdong cuisine  VS. Sichuan cuisine </a:t>
            </a:r>
            <a:endParaRPr sz="3200" b="1">
              <a:solidFill>
                <a:schemeClr val="dk1"/>
              </a:solidFill>
              <a:latin typeface="Calibri"/>
              <a:ea typeface="Calibri"/>
              <a:cs typeface="Calibri"/>
              <a:sym typeface="Calibri"/>
            </a:endParaRPr>
          </a:p>
        </p:txBody>
      </p:sp>
      <p:pic>
        <p:nvPicPr>
          <p:cNvPr id="302" name="Shape 302"/>
          <p:cNvPicPr preferRelativeResize="0"/>
          <p:nvPr/>
        </p:nvPicPr>
        <p:blipFill>
          <a:blip r:embed="rId3">
            <a:alphaModFix/>
          </a:blip>
          <a:stretch>
            <a:fillRect/>
          </a:stretch>
        </p:blipFill>
        <p:spPr>
          <a:xfrm>
            <a:off x="351250" y="724103"/>
            <a:ext cx="7779125" cy="5827796"/>
          </a:xfrm>
          <a:prstGeom prst="rect">
            <a:avLst/>
          </a:prstGeom>
          <a:noFill/>
          <a:ln>
            <a:noFill/>
          </a:ln>
        </p:spPr>
      </p:pic>
      <p:cxnSp>
        <p:nvCxnSpPr>
          <p:cNvPr id="303" name="Shape 303"/>
          <p:cNvCxnSpPr/>
          <p:nvPr/>
        </p:nvCxnSpPr>
        <p:spPr>
          <a:xfrm rot="10800000" flipH="1">
            <a:off x="5491200" y="4953600"/>
            <a:ext cx="288000" cy="268800"/>
          </a:xfrm>
          <a:prstGeom prst="straightConnector1">
            <a:avLst/>
          </a:prstGeom>
          <a:noFill/>
          <a:ln w="9525" cap="flat" cmpd="sng">
            <a:solidFill>
              <a:schemeClr val="dk2"/>
            </a:solidFill>
            <a:prstDash val="solid"/>
            <a:round/>
            <a:headEnd type="none" w="med" len="med"/>
            <a:tailEnd type="triangle" w="med" len="med"/>
          </a:ln>
        </p:spPr>
      </p:cxnSp>
      <p:sp>
        <p:nvSpPr>
          <p:cNvPr id="304" name="Shape 304"/>
          <p:cNvSpPr txBox="1"/>
          <p:nvPr/>
        </p:nvSpPr>
        <p:spPr>
          <a:xfrm>
            <a:off x="5740800" y="4742400"/>
            <a:ext cx="2478600" cy="364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Clr>
                <a:schemeClr val="dk1"/>
              </a:buClr>
              <a:buFont typeface="Arial"/>
              <a:buNone/>
            </a:pPr>
            <a:r>
              <a:rPr lang="en-US">
                <a:solidFill>
                  <a:schemeClr val="dk1"/>
                </a:solidFill>
                <a:latin typeface="Calibri"/>
                <a:ea typeface="Calibri"/>
                <a:cs typeface="Calibri"/>
                <a:sym typeface="Calibri"/>
              </a:rPr>
              <a:t>Cantonese mooncake</a:t>
            </a:r>
            <a:endParaRPr/>
          </a:p>
        </p:txBody>
      </p:sp>
      <p:cxnSp>
        <p:nvCxnSpPr>
          <p:cNvPr id="305" name="Shape 305"/>
          <p:cNvCxnSpPr/>
          <p:nvPr/>
        </p:nvCxnSpPr>
        <p:spPr>
          <a:xfrm>
            <a:off x="1344000" y="5433600"/>
            <a:ext cx="268800" cy="192000"/>
          </a:xfrm>
          <a:prstGeom prst="straightConnector1">
            <a:avLst/>
          </a:prstGeom>
          <a:noFill/>
          <a:ln w="9525" cap="flat" cmpd="sng">
            <a:solidFill>
              <a:schemeClr val="dk2"/>
            </a:solidFill>
            <a:prstDash val="solid"/>
            <a:round/>
            <a:headEnd type="none" w="med" len="med"/>
            <a:tailEnd type="triangle" w="med" len="med"/>
          </a:ln>
        </p:spPr>
      </p:cxnSp>
      <p:sp>
        <p:nvSpPr>
          <p:cNvPr id="306" name="Shape 306"/>
          <p:cNvSpPr txBox="1"/>
          <p:nvPr/>
        </p:nvSpPr>
        <p:spPr>
          <a:xfrm>
            <a:off x="998400" y="5817600"/>
            <a:ext cx="1152000" cy="2688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307" name="Shape 307"/>
          <p:cNvSpPr txBox="1"/>
          <p:nvPr/>
        </p:nvSpPr>
        <p:spPr>
          <a:xfrm>
            <a:off x="1056000" y="5702400"/>
            <a:ext cx="2150400" cy="364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Clr>
                <a:schemeClr val="dk1"/>
              </a:buClr>
              <a:buFont typeface="Arial"/>
              <a:buNone/>
            </a:pPr>
            <a:r>
              <a:rPr lang="en-US">
                <a:solidFill>
                  <a:schemeClr val="dk1"/>
                </a:solidFill>
                <a:latin typeface="Calibri"/>
                <a:ea typeface="Calibri"/>
                <a:cs typeface="Calibri"/>
                <a:sym typeface="Calibri"/>
              </a:rPr>
              <a:t>Sichuan Pickles</a:t>
            </a:r>
            <a:endParaRPr/>
          </a:p>
        </p:txBody>
      </p:sp>
      <p:cxnSp>
        <p:nvCxnSpPr>
          <p:cNvPr id="308" name="Shape 308"/>
          <p:cNvCxnSpPr/>
          <p:nvPr/>
        </p:nvCxnSpPr>
        <p:spPr>
          <a:xfrm rot="10800000">
            <a:off x="1036800" y="2726400"/>
            <a:ext cx="96000" cy="537600"/>
          </a:xfrm>
          <a:prstGeom prst="straightConnector1">
            <a:avLst/>
          </a:prstGeom>
          <a:noFill/>
          <a:ln w="9525" cap="flat" cmpd="sng">
            <a:solidFill>
              <a:schemeClr val="dk2"/>
            </a:solidFill>
            <a:prstDash val="solid"/>
            <a:round/>
            <a:headEnd type="none" w="med" len="med"/>
            <a:tailEnd type="triangle" w="med" len="med"/>
          </a:ln>
        </p:spPr>
      </p:cxnSp>
      <p:sp>
        <p:nvSpPr>
          <p:cNvPr id="309" name="Shape 309"/>
          <p:cNvSpPr txBox="1"/>
          <p:nvPr/>
        </p:nvSpPr>
        <p:spPr>
          <a:xfrm>
            <a:off x="0" y="2284725"/>
            <a:ext cx="3014400" cy="584700"/>
          </a:xfrm>
          <a:prstGeom prst="rect">
            <a:avLst/>
          </a:prstGeom>
          <a:noFill/>
          <a:ln>
            <a:noFill/>
          </a:ln>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en-US" sz="1800">
                <a:solidFill>
                  <a:schemeClr val="dk1"/>
                </a:solidFill>
                <a:latin typeface="Calibri"/>
                <a:ea typeface="Calibri"/>
                <a:cs typeface="Calibri"/>
                <a:sym typeface="Calibri"/>
              </a:rPr>
              <a:t>Diced Chicken in Chilli Sauce</a:t>
            </a:r>
            <a:endParaRPr sz="1800">
              <a:solidFill>
                <a:schemeClr val="dk1"/>
              </a:solidFill>
              <a:latin typeface="Calibri"/>
              <a:ea typeface="Calibri"/>
              <a:cs typeface="Calibri"/>
              <a:sym typeface="Calibri"/>
            </a:endParaRPr>
          </a:p>
          <a:p>
            <a:pPr marL="0" lvl="0" indent="0" rtl="0">
              <a:lnSpc>
                <a:spcPct val="115000"/>
              </a:lnSpc>
              <a:spcBef>
                <a:spcPts val="0"/>
              </a:spcBef>
              <a:spcAft>
                <a:spcPts val="0"/>
              </a:spcAft>
              <a:buClr>
                <a:schemeClr val="dk1"/>
              </a:buClr>
              <a:buSzPts val="1100"/>
              <a:buFont typeface="Arial"/>
              <a:buNone/>
            </a:pPr>
            <a:r>
              <a:rPr lang="en-US" sz="1800">
                <a:solidFill>
                  <a:schemeClr val="dk1"/>
                </a:solidFill>
                <a:latin typeface="Calibri"/>
                <a:ea typeface="Calibri"/>
                <a:cs typeface="Calibri"/>
                <a:sym typeface="Calibri"/>
              </a:rPr>
              <a:t>宫爆鸡丁</a:t>
            </a:r>
            <a:endParaRPr sz="1800">
              <a:solidFill>
                <a:schemeClr val="dk1"/>
              </a:solidFill>
              <a:latin typeface="Calibri"/>
              <a:ea typeface="Calibri"/>
              <a:cs typeface="Calibri"/>
              <a:sym typeface="Calibri"/>
            </a:endParaRPr>
          </a:p>
          <a:p>
            <a:pPr marL="0" lvl="0" indent="0">
              <a:spcBef>
                <a:spcPts val="0"/>
              </a:spcBef>
              <a:spcAft>
                <a:spcPts val="0"/>
              </a:spcAft>
              <a:buNone/>
            </a:pP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Shape 315"/>
          <p:cNvSpPr txBox="1"/>
          <p:nvPr/>
        </p:nvSpPr>
        <p:spPr>
          <a:xfrm>
            <a:off x="7337226" y="1307664"/>
            <a:ext cx="3905665" cy="286232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dirty="0">
                <a:solidFill>
                  <a:schemeClr val="dk1"/>
                </a:solidFill>
                <a:latin typeface="Calibri"/>
                <a:ea typeface="Calibri"/>
                <a:cs typeface="Calibri"/>
                <a:sym typeface="Calibri"/>
              </a:rPr>
              <a:t>The recipes of Hunan cuisine and Sichuan cuisine are closer in the map.</a:t>
            </a:r>
            <a:endParaRPr dirty="0"/>
          </a:p>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Besides, compared with Sichuan cuisine, The distribution of Hunan cuisine is more concentrated.</a:t>
            </a:r>
            <a:endParaRPr dirty="0"/>
          </a:p>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Still, Sichuan recipes are more diverse.</a:t>
            </a:r>
            <a:endParaRPr dirty="0"/>
          </a:p>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sp>
        <p:nvSpPr>
          <p:cNvPr id="316" name="Shape 316"/>
          <p:cNvSpPr txBox="1"/>
          <p:nvPr/>
        </p:nvSpPr>
        <p:spPr>
          <a:xfrm>
            <a:off x="474159" y="149240"/>
            <a:ext cx="9128313" cy="58477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3200" b="1">
                <a:solidFill>
                  <a:schemeClr val="dk1"/>
                </a:solidFill>
                <a:latin typeface="Calibri"/>
                <a:ea typeface="Calibri"/>
                <a:cs typeface="Calibri"/>
                <a:sym typeface="Calibri"/>
              </a:rPr>
              <a:t>Sichuan cuisine  VS.  Hunan cuisine </a:t>
            </a:r>
            <a:endParaRPr sz="3200" b="1">
              <a:solidFill>
                <a:schemeClr val="dk1"/>
              </a:solidFill>
              <a:latin typeface="Calibri"/>
              <a:ea typeface="Calibri"/>
              <a:cs typeface="Calibri"/>
              <a:sym typeface="Calibri"/>
            </a:endParaRPr>
          </a:p>
        </p:txBody>
      </p:sp>
      <p:pic>
        <p:nvPicPr>
          <p:cNvPr id="317" name="Shape 317"/>
          <p:cNvPicPr preferRelativeResize="0"/>
          <p:nvPr/>
        </p:nvPicPr>
        <p:blipFill>
          <a:blip r:embed="rId3">
            <a:alphaModFix/>
          </a:blip>
          <a:stretch>
            <a:fillRect/>
          </a:stretch>
        </p:blipFill>
        <p:spPr>
          <a:xfrm>
            <a:off x="7755064" y="3853475"/>
            <a:ext cx="3487837" cy="2862301"/>
          </a:xfrm>
          <a:prstGeom prst="rect">
            <a:avLst/>
          </a:prstGeom>
          <a:noFill/>
          <a:ln>
            <a:noFill/>
          </a:ln>
        </p:spPr>
      </p:pic>
      <p:pic>
        <p:nvPicPr>
          <p:cNvPr id="318" name="Shape 318"/>
          <p:cNvPicPr preferRelativeResize="0"/>
          <p:nvPr/>
        </p:nvPicPr>
        <p:blipFill>
          <a:blip r:embed="rId4">
            <a:alphaModFix/>
          </a:blip>
          <a:stretch>
            <a:fillRect/>
          </a:stretch>
        </p:blipFill>
        <p:spPr>
          <a:xfrm>
            <a:off x="152400" y="886415"/>
            <a:ext cx="7032426" cy="5391951"/>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Shape 324"/>
          <p:cNvSpPr txBox="1"/>
          <p:nvPr/>
        </p:nvSpPr>
        <p:spPr>
          <a:xfrm>
            <a:off x="7451582" y="1384442"/>
            <a:ext cx="4268350" cy="4524315"/>
          </a:xfrm>
          <a:prstGeom prst="rect">
            <a:avLst/>
          </a:prstGeom>
          <a:noFill/>
          <a:ln>
            <a:noFill/>
          </a:ln>
        </p:spPr>
        <p:txBody>
          <a:bodyPr spcFirstLastPara="1" wrap="square" lIns="91425" tIns="45700" rIns="91425" bIns="45700" anchor="t" anchorCtr="0">
            <a:noAutofit/>
          </a:bodyPr>
          <a:lstStyle/>
          <a:p>
            <a:pPr lvl="0"/>
            <a:r>
              <a:rPr lang="en-US" sz="1800" dirty="0">
                <a:solidFill>
                  <a:schemeClr val="dk1"/>
                </a:solidFill>
                <a:latin typeface="Calibri"/>
                <a:ea typeface="Calibri"/>
                <a:cs typeface="Calibri"/>
                <a:sym typeface="Calibri"/>
              </a:rPr>
              <a:t>The recipes of Shandong cuisine are closer with Hunan compared with Guangdong, which means the dishes of Shandong and Hunan have more similarity.</a:t>
            </a:r>
          </a:p>
          <a:p>
            <a:pPr lvl="0"/>
            <a:endParaRPr lang="en-US" sz="1800" dirty="0">
              <a:solidFill>
                <a:schemeClr val="dk1"/>
              </a:solidFill>
              <a:latin typeface="Calibri"/>
              <a:ea typeface="Calibri"/>
              <a:cs typeface="Calibri"/>
              <a:sym typeface="Calibri"/>
            </a:endParaRPr>
          </a:p>
          <a:p>
            <a:pPr lvl="0"/>
            <a:r>
              <a:rPr lang="en-US" sz="1800" dirty="0">
                <a:solidFill>
                  <a:schemeClr val="dk1"/>
                </a:solidFill>
                <a:latin typeface="Calibri"/>
                <a:ea typeface="Calibri"/>
                <a:cs typeface="Calibri"/>
                <a:sym typeface="Calibri"/>
              </a:rPr>
              <a:t>Unlike Wikipedia‘s description of cuisine, in our chart, Guangdong dishes which carry light diet has intersections with spicy Hunan dishes, as well as Shandong dishes which feature thick oil sauce.</a:t>
            </a:r>
          </a:p>
          <a:p>
            <a:pPr lvl="0"/>
            <a:endParaRPr lang="en-US" sz="1800" dirty="0">
              <a:solidFill>
                <a:schemeClr val="dk1"/>
              </a:solidFill>
              <a:latin typeface="Calibri"/>
              <a:ea typeface="Calibri"/>
              <a:cs typeface="Calibri"/>
              <a:sym typeface="Calibri"/>
            </a:endParaRPr>
          </a:p>
          <a:p>
            <a:pPr lvl="0"/>
            <a:r>
              <a:rPr lang="en-US" sz="1800" dirty="0">
                <a:solidFill>
                  <a:schemeClr val="dk1"/>
                </a:solidFill>
                <a:latin typeface="Calibri"/>
                <a:ea typeface="Calibri"/>
                <a:cs typeface="Calibri"/>
                <a:sym typeface="Calibri"/>
              </a:rPr>
              <a:t>Because the other four cuisines are not popular in </a:t>
            </a:r>
            <a:r>
              <a:rPr lang="en-US" sz="1800" dirty="0" err="1">
                <a:solidFill>
                  <a:schemeClr val="dk1"/>
                </a:solidFill>
                <a:latin typeface="Calibri"/>
                <a:ea typeface="Calibri"/>
                <a:cs typeface="Calibri"/>
                <a:sym typeface="Calibri"/>
              </a:rPr>
              <a:t>Xiachufang</a:t>
            </a:r>
            <a:r>
              <a:rPr lang="en-US" sz="1800" dirty="0">
                <a:solidFill>
                  <a:schemeClr val="dk1"/>
                </a:solidFill>
                <a:latin typeface="Calibri"/>
                <a:ea typeface="Calibri"/>
                <a:cs typeface="Calibri"/>
                <a:sym typeface="Calibri"/>
              </a:rPr>
              <a:t>, the sample is mixed with similar recipes of standing dishes, so we only compared the four popular and representative recipes.</a:t>
            </a:r>
            <a:endParaRPr dirty="0"/>
          </a:p>
        </p:txBody>
      </p:sp>
      <p:sp>
        <p:nvSpPr>
          <p:cNvPr id="325" name="Shape 325"/>
          <p:cNvSpPr txBox="1"/>
          <p:nvPr/>
        </p:nvSpPr>
        <p:spPr>
          <a:xfrm>
            <a:off x="457444" y="199732"/>
            <a:ext cx="9128313" cy="58477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3200" b="1">
                <a:solidFill>
                  <a:schemeClr val="dk1"/>
                </a:solidFill>
                <a:latin typeface="Calibri"/>
                <a:ea typeface="Calibri"/>
                <a:cs typeface="Calibri"/>
                <a:sym typeface="Calibri"/>
              </a:rPr>
              <a:t>Shandong cuisine </a:t>
            </a:r>
            <a:endParaRPr sz="3200" b="1">
              <a:solidFill>
                <a:schemeClr val="dk1"/>
              </a:solidFill>
              <a:latin typeface="Calibri"/>
              <a:ea typeface="Calibri"/>
              <a:cs typeface="Calibri"/>
              <a:sym typeface="Calibri"/>
            </a:endParaRPr>
          </a:p>
        </p:txBody>
      </p:sp>
      <p:pic>
        <p:nvPicPr>
          <p:cNvPr id="326" name="Shape 326"/>
          <p:cNvPicPr preferRelativeResize="0"/>
          <p:nvPr/>
        </p:nvPicPr>
        <p:blipFill>
          <a:blip r:embed="rId3">
            <a:alphaModFix/>
          </a:blip>
          <a:stretch>
            <a:fillRect/>
          </a:stretch>
        </p:blipFill>
        <p:spPr>
          <a:xfrm>
            <a:off x="152400" y="936907"/>
            <a:ext cx="7146784" cy="5426496"/>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2" name="Shape 332"/>
          <p:cNvSpPr txBox="1"/>
          <p:nvPr/>
        </p:nvSpPr>
        <p:spPr>
          <a:xfrm>
            <a:off x="875647" y="1397333"/>
            <a:ext cx="3864949" cy="2946225"/>
          </a:xfrm>
          <a:prstGeom prst="rect">
            <a:avLst/>
          </a:prstGeom>
          <a:noFill/>
          <a:ln>
            <a:noFill/>
          </a:ln>
        </p:spPr>
        <p:txBody>
          <a:bodyPr spcFirstLastPara="1" wrap="square" lIns="108725" tIns="54350" rIns="108725" bIns="54350" anchor="t" anchorCtr="0">
            <a:noAutofit/>
          </a:bodyPr>
          <a:lstStyle/>
          <a:p>
            <a:pPr marL="0" marR="0" lvl="0" indent="0" algn="l" rtl="0">
              <a:lnSpc>
                <a:spcPct val="120000"/>
              </a:lnSpc>
              <a:spcBef>
                <a:spcPts val="0"/>
              </a:spcBef>
              <a:spcAft>
                <a:spcPts val="0"/>
              </a:spcAft>
              <a:buClr>
                <a:schemeClr val="dk2"/>
              </a:buClr>
              <a:buSzPts val="1600"/>
              <a:buFont typeface="Arial"/>
              <a:buNone/>
            </a:pPr>
            <a:endParaRPr sz="1600" dirty="0">
              <a:solidFill>
                <a:schemeClr val="dk1"/>
              </a:solidFill>
              <a:latin typeface="Calibri"/>
              <a:ea typeface="Calibri"/>
              <a:cs typeface="Calibri"/>
              <a:sym typeface="Calibri"/>
            </a:endParaRPr>
          </a:p>
          <a:p>
            <a:pPr lvl="0">
              <a:lnSpc>
                <a:spcPct val="120000"/>
              </a:lnSpc>
              <a:spcBef>
                <a:spcPts val="320"/>
              </a:spcBef>
              <a:buClr>
                <a:schemeClr val="dk1"/>
              </a:buClr>
              <a:buSzPts val="1600"/>
            </a:pPr>
            <a:r>
              <a:rPr lang="en-US" sz="1600" dirty="0">
                <a:solidFill>
                  <a:schemeClr val="dk1"/>
                </a:solidFill>
                <a:latin typeface="Calibri"/>
                <a:ea typeface="Calibri"/>
                <a:cs typeface="Calibri"/>
                <a:sym typeface="Calibri"/>
              </a:rPr>
              <a:t>In official definition, the difference of the eight traditional cuisines in Chinese society is quite large.</a:t>
            </a:r>
            <a:r>
              <a:rPr lang="zh-Hans" altLang="en-US" sz="1600" dirty="0">
                <a:solidFill>
                  <a:schemeClr val="dk1"/>
                </a:solidFill>
                <a:latin typeface="Calibri"/>
                <a:ea typeface="Calibri"/>
                <a:cs typeface="Calibri"/>
                <a:sym typeface="Calibri"/>
              </a:rPr>
              <a:t> </a:t>
            </a:r>
            <a:r>
              <a:rPr lang="en-US" sz="1600" dirty="0">
                <a:solidFill>
                  <a:schemeClr val="dk1"/>
                </a:solidFill>
                <a:latin typeface="Calibri"/>
                <a:ea typeface="Calibri"/>
                <a:cs typeface="Calibri"/>
                <a:sym typeface="Calibri"/>
              </a:rPr>
              <a:t>Due to the differences in geography, climate, customs, and specialty products, the different local cuisine has formed different flavors.</a:t>
            </a:r>
            <a:endParaRPr sz="1600" dirty="0">
              <a:solidFill>
                <a:schemeClr val="dk1"/>
              </a:solidFill>
              <a:latin typeface="Calibri"/>
              <a:ea typeface="Calibri"/>
              <a:cs typeface="Calibri"/>
              <a:sym typeface="Calibri"/>
            </a:endParaRPr>
          </a:p>
          <a:p>
            <a:pPr marL="0" marR="0" lvl="0" indent="0" algn="l" rtl="0">
              <a:lnSpc>
                <a:spcPct val="120000"/>
              </a:lnSpc>
              <a:spcBef>
                <a:spcPts val="320"/>
              </a:spcBef>
              <a:spcAft>
                <a:spcPts val="0"/>
              </a:spcAft>
              <a:buClr>
                <a:schemeClr val="dk2"/>
              </a:buClr>
              <a:buSzPts val="1600"/>
              <a:buFont typeface="Arial"/>
              <a:buNone/>
            </a:pPr>
            <a:endParaRPr sz="1600" dirty="0">
              <a:solidFill>
                <a:schemeClr val="dk1"/>
              </a:solidFill>
              <a:latin typeface="Calibri"/>
              <a:ea typeface="Calibri"/>
              <a:cs typeface="Calibri"/>
              <a:sym typeface="Calibri"/>
            </a:endParaRPr>
          </a:p>
        </p:txBody>
      </p:sp>
      <p:pic>
        <p:nvPicPr>
          <p:cNvPr id="333" name="Shape 333"/>
          <p:cNvPicPr preferRelativeResize="0"/>
          <p:nvPr/>
        </p:nvPicPr>
        <p:blipFill rotWithShape="1">
          <a:blip r:embed="rId3">
            <a:alphaModFix/>
          </a:blip>
          <a:srcRect/>
          <a:stretch/>
        </p:blipFill>
        <p:spPr>
          <a:xfrm>
            <a:off x="5062745" y="1831252"/>
            <a:ext cx="3048000" cy="2032000"/>
          </a:xfrm>
          <a:prstGeom prst="rect">
            <a:avLst/>
          </a:prstGeom>
          <a:noFill/>
          <a:ln>
            <a:noFill/>
          </a:ln>
        </p:spPr>
      </p:pic>
      <p:pic>
        <p:nvPicPr>
          <p:cNvPr id="334" name="Shape 334"/>
          <p:cNvPicPr preferRelativeResize="0"/>
          <p:nvPr/>
        </p:nvPicPr>
        <p:blipFill rotWithShape="1">
          <a:blip r:embed="rId4">
            <a:alphaModFix/>
          </a:blip>
          <a:srcRect/>
          <a:stretch/>
        </p:blipFill>
        <p:spPr>
          <a:xfrm>
            <a:off x="1059441" y="4081481"/>
            <a:ext cx="3511664" cy="2013354"/>
          </a:xfrm>
          <a:prstGeom prst="rect">
            <a:avLst/>
          </a:prstGeom>
          <a:noFill/>
          <a:ln>
            <a:noFill/>
          </a:ln>
        </p:spPr>
      </p:pic>
      <p:pic>
        <p:nvPicPr>
          <p:cNvPr id="335" name="Shape 335"/>
          <p:cNvPicPr preferRelativeResize="0"/>
          <p:nvPr/>
        </p:nvPicPr>
        <p:blipFill rotWithShape="1">
          <a:blip r:embed="rId5">
            <a:alphaModFix/>
          </a:blip>
          <a:srcRect/>
          <a:stretch/>
        </p:blipFill>
        <p:spPr>
          <a:xfrm>
            <a:off x="5009265" y="4081481"/>
            <a:ext cx="3101480" cy="2072822"/>
          </a:xfrm>
          <a:prstGeom prst="rect">
            <a:avLst/>
          </a:prstGeom>
          <a:noFill/>
          <a:ln>
            <a:noFill/>
          </a:ln>
        </p:spPr>
      </p:pic>
      <p:pic>
        <p:nvPicPr>
          <p:cNvPr id="336" name="Shape 336"/>
          <p:cNvPicPr preferRelativeResize="0"/>
          <p:nvPr/>
        </p:nvPicPr>
        <p:blipFill rotWithShape="1">
          <a:blip r:embed="rId6">
            <a:alphaModFix/>
          </a:blip>
          <a:srcRect/>
          <a:stretch/>
        </p:blipFill>
        <p:spPr>
          <a:xfrm>
            <a:off x="8432894" y="1831252"/>
            <a:ext cx="3113025" cy="2075350"/>
          </a:xfrm>
          <a:prstGeom prst="rect">
            <a:avLst/>
          </a:prstGeom>
          <a:noFill/>
          <a:ln>
            <a:noFill/>
          </a:ln>
        </p:spPr>
      </p:pic>
      <p:pic>
        <p:nvPicPr>
          <p:cNvPr id="337" name="Shape 337"/>
          <p:cNvPicPr preferRelativeResize="0"/>
          <p:nvPr/>
        </p:nvPicPr>
        <p:blipFill rotWithShape="1">
          <a:blip r:embed="rId7">
            <a:alphaModFix/>
          </a:blip>
          <a:srcRect/>
          <a:stretch/>
        </p:blipFill>
        <p:spPr>
          <a:xfrm>
            <a:off x="8548905" y="4140949"/>
            <a:ext cx="2995779" cy="1997186"/>
          </a:xfrm>
          <a:prstGeom prst="rect">
            <a:avLst/>
          </a:prstGeom>
          <a:noFill/>
          <a:ln>
            <a:noFill/>
          </a:ln>
        </p:spPr>
      </p:pic>
      <p:sp>
        <p:nvSpPr>
          <p:cNvPr id="338" name="Shape 338"/>
          <p:cNvSpPr txBox="1"/>
          <p:nvPr/>
        </p:nvSpPr>
        <p:spPr>
          <a:xfrm>
            <a:off x="2374817" y="594329"/>
            <a:ext cx="7679048" cy="584775"/>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3200" b="1">
                <a:solidFill>
                  <a:schemeClr val="dk1"/>
                </a:solidFill>
                <a:latin typeface="Calibri"/>
                <a:ea typeface="Calibri"/>
                <a:cs typeface="Calibri"/>
                <a:sym typeface="Calibri"/>
              </a:rPr>
              <a:t>Eight  Traditional  Cuisines</a:t>
            </a:r>
            <a:endParaRPr sz="3200" b="1">
              <a:solidFill>
                <a:schemeClr val="dk1"/>
              </a:solidFill>
              <a:latin typeface="Calibri"/>
              <a:ea typeface="Calibri"/>
              <a:cs typeface="Calibri"/>
              <a:sym typeface="Calibri"/>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Shape 344"/>
          <p:cNvSpPr txBox="1"/>
          <p:nvPr/>
        </p:nvSpPr>
        <p:spPr>
          <a:xfrm>
            <a:off x="7399648" y="1258788"/>
            <a:ext cx="3739411" cy="5078313"/>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dirty="0">
                <a:solidFill>
                  <a:schemeClr val="dk1"/>
                </a:solidFill>
                <a:latin typeface="Calibri"/>
                <a:ea typeface="Calibri"/>
                <a:cs typeface="Calibri"/>
                <a:sym typeface="Calibri"/>
              </a:rPr>
              <a:t>But in our data,  things is different, the recipes of four representative cuisine, to some extent, are closely integrated with each other, although there are still some difference.</a:t>
            </a:r>
            <a:endParaRPr dirty="0"/>
          </a:p>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b="1" dirty="0">
                <a:solidFill>
                  <a:schemeClr val="dk1"/>
                </a:solidFill>
                <a:latin typeface="Calibri"/>
                <a:ea typeface="Calibri"/>
                <a:cs typeface="Calibri"/>
                <a:sym typeface="Calibri"/>
              </a:rPr>
              <a:t> The reason should be:</a:t>
            </a:r>
            <a:endParaRPr dirty="0"/>
          </a:p>
          <a:p>
            <a:pPr lvl="0"/>
            <a:r>
              <a:rPr lang="en-US" sz="1800" dirty="0">
                <a:solidFill>
                  <a:schemeClr val="dk1"/>
                </a:solidFill>
                <a:latin typeface="Calibri"/>
                <a:ea typeface="Calibri"/>
                <a:cs typeface="Calibri"/>
                <a:sym typeface="Calibri"/>
              </a:rPr>
              <a:t>1</a:t>
            </a:r>
            <a:r>
              <a:rPr lang="en-US" altLang="zh-Hans" sz="1800" dirty="0">
                <a:solidFill>
                  <a:schemeClr val="dk1"/>
                </a:solidFill>
                <a:latin typeface="Calibri"/>
                <a:ea typeface="Calibri"/>
                <a:cs typeface="Calibri"/>
                <a:sym typeface="Calibri"/>
              </a:rPr>
              <a:t>.T</a:t>
            </a:r>
            <a:r>
              <a:rPr lang="en-US" sz="1800" dirty="0">
                <a:solidFill>
                  <a:schemeClr val="dk1"/>
                </a:solidFill>
                <a:latin typeface="Calibri"/>
                <a:ea typeface="Calibri"/>
                <a:cs typeface="Calibri"/>
                <a:sym typeface="Calibri"/>
              </a:rPr>
              <a:t>he recipes are posted by </a:t>
            </a:r>
            <a:r>
              <a:rPr lang="en-US" sz="1800" dirty="0" err="1">
                <a:solidFill>
                  <a:schemeClr val="dk1"/>
                </a:solidFill>
                <a:latin typeface="Calibri"/>
                <a:ea typeface="Calibri"/>
                <a:cs typeface="Calibri"/>
                <a:sym typeface="Calibri"/>
              </a:rPr>
              <a:t>Xiachufang</a:t>
            </a:r>
            <a:r>
              <a:rPr lang="en-US" sz="1800" dirty="0">
                <a:solidFill>
                  <a:schemeClr val="dk1"/>
                </a:solidFill>
                <a:latin typeface="Calibri"/>
                <a:ea typeface="Calibri"/>
                <a:cs typeface="Calibri"/>
                <a:sym typeface="Calibri"/>
              </a:rPr>
              <a:t> users, and the majority of them are sharing home cooking recipes, which are more convenient and simple than traditional practice.</a:t>
            </a:r>
            <a:endParaRPr sz="1800" dirty="0">
              <a:solidFill>
                <a:schemeClr val="dk1"/>
              </a:solidFill>
              <a:latin typeface="Calibri"/>
              <a:ea typeface="Calibri"/>
              <a:cs typeface="Calibri"/>
              <a:sym typeface="Calibri"/>
            </a:endParaRPr>
          </a:p>
          <a:p>
            <a:pPr lvl="0"/>
            <a:r>
              <a:rPr lang="en-US" sz="1800" dirty="0">
                <a:solidFill>
                  <a:schemeClr val="dk1"/>
                </a:solidFill>
                <a:latin typeface="Calibri"/>
                <a:ea typeface="Calibri"/>
                <a:cs typeface="Calibri"/>
                <a:sym typeface="Calibri"/>
              </a:rPr>
              <a:t>2. The traditional cuisine categories can no longer represent the taste of the public. Because dish cuisines are always changing with time and population mobility..</a:t>
            </a:r>
            <a:endParaRPr dirty="0"/>
          </a:p>
        </p:txBody>
      </p:sp>
      <p:sp>
        <p:nvSpPr>
          <p:cNvPr id="345" name="Shape 345"/>
          <p:cNvSpPr txBox="1"/>
          <p:nvPr/>
        </p:nvSpPr>
        <p:spPr>
          <a:xfrm>
            <a:off x="599898" y="288632"/>
            <a:ext cx="9128313" cy="58477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3200" b="1">
                <a:solidFill>
                  <a:schemeClr val="dk1"/>
                </a:solidFill>
                <a:latin typeface="Calibri"/>
                <a:ea typeface="Calibri"/>
                <a:cs typeface="Calibri"/>
                <a:sym typeface="Calibri"/>
              </a:rPr>
              <a:t>Layout of 1497 Chinese recipes from Xiachufang</a:t>
            </a:r>
            <a:endParaRPr sz="3200" b="1">
              <a:solidFill>
                <a:schemeClr val="dk1"/>
              </a:solidFill>
              <a:latin typeface="Calibri"/>
              <a:ea typeface="Calibri"/>
              <a:cs typeface="Calibri"/>
              <a:sym typeface="Calibri"/>
            </a:endParaRPr>
          </a:p>
        </p:txBody>
      </p:sp>
      <p:pic>
        <p:nvPicPr>
          <p:cNvPr id="346" name="Shape 346"/>
          <p:cNvPicPr preferRelativeResize="0"/>
          <p:nvPr/>
        </p:nvPicPr>
        <p:blipFill>
          <a:blip r:embed="rId3">
            <a:alphaModFix/>
          </a:blip>
          <a:stretch>
            <a:fillRect/>
          </a:stretch>
        </p:blipFill>
        <p:spPr>
          <a:xfrm>
            <a:off x="152400" y="1025807"/>
            <a:ext cx="7094848" cy="5395557"/>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Shape 352"/>
          <p:cNvSpPr txBox="1"/>
          <p:nvPr/>
        </p:nvSpPr>
        <p:spPr>
          <a:xfrm>
            <a:off x="401444" y="1200186"/>
            <a:ext cx="4367846" cy="432426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3200" b="1" dirty="0">
                <a:solidFill>
                  <a:schemeClr val="dk1"/>
                </a:solidFill>
                <a:latin typeface="Calibri"/>
                <a:ea typeface="Calibri"/>
                <a:cs typeface="Calibri"/>
                <a:sym typeface="Calibri"/>
              </a:rPr>
              <a:t>Some Clues from Data:</a:t>
            </a:r>
            <a:endParaRPr dirty="0"/>
          </a:p>
          <a:p>
            <a:pPr marL="0" marR="0" lvl="0" indent="0" algn="l" rtl="0">
              <a:spcBef>
                <a:spcPts val="0"/>
              </a:spcBef>
              <a:spcAft>
                <a:spcPts val="0"/>
              </a:spcAft>
              <a:buNone/>
            </a:pPr>
            <a:endParaRPr sz="9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b="1" dirty="0">
                <a:solidFill>
                  <a:schemeClr val="dk1"/>
                </a:solidFill>
                <a:latin typeface="Calibri"/>
                <a:ea typeface="Calibri"/>
                <a:cs typeface="Calibri"/>
                <a:sym typeface="Calibri"/>
              </a:rPr>
              <a:t>Brand new cuisine categories are forming or has already formed？</a:t>
            </a:r>
            <a:endParaRPr sz="1800" b="1" dirty="0">
              <a:solidFill>
                <a:schemeClr val="dk1"/>
              </a:solidFill>
              <a:latin typeface="Calibri"/>
              <a:ea typeface="Calibri"/>
              <a:cs typeface="Calibri"/>
              <a:sym typeface="Calibri"/>
            </a:endParaRPr>
          </a:p>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1.Geographic factors influence are marginalized</a:t>
            </a:r>
            <a:endParaRPr dirty="0"/>
          </a:p>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2.More frequent population mobility:</a:t>
            </a:r>
            <a:endParaRPr dirty="0"/>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Go to university </a:t>
            </a:r>
            <a:endParaRPr dirty="0"/>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Career option</a:t>
            </a:r>
            <a:endParaRPr dirty="0"/>
          </a:p>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3.Sharing culture</a:t>
            </a:r>
            <a:endParaRPr dirty="0"/>
          </a:p>
          <a:p>
            <a:pPr marL="0" marR="0" lvl="0" indent="0" algn="l" rtl="0">
              <a:spcBef>
                <a:spcPts val="0"/>
              </a:spcBef>
              <a:spcAft>
                <a:spcPts val="0"/>
              </a:spcAft>
              <a:buNone/>
            </a:pPr>
            <a:endParaRPr sz="900" dirty="0">
              <a:solidFill>
                <a:schemeClr val="dk1"/>
              </a:solidFill>
              <a:latin typeface="Calibri"/>
              <a:ea typeface="Calibri"/>
              <a:cs typeface="Calibri"/>
              <a:sym typeface="Calibri"/>
            </a:endParaRPr>
          </a:p>
          <a:p>
            <a:pPr marL="0" marR="0" lvl="0" indent="0" algn="l" rtl="0">
              <a:spcBef>
                <a:spcPts val="0"/>
              </a:spcBef>
              <a:spcAft>
                <a:spcPts val="0"/>
              </a:spcAft>
              <a:buNone/>
            </a:pPr>
            <a:endParaRPr sz="900" dirty="0">
              <a:solidFill>
                <a:schemeClr val="dk1"/>
              </a:solidFill>
              <a:latin typeface="Calibri"/>
              <a:ea typeface="Calibri"/>
              <a:cs typeface="Calibri"/>
              <a:sym typeface="Calibri"/>
            </a:endParaRPr>
          </a:p>
          <a:p>
            <a:pPr marL="0" marR="0" lvl="0" indent="0" algn="l" rtl="0">
              <a:spcBef>
                <a:spcPts val="0"/>
              </a:spcBef>
              <a:spcAft>
                <a:spcPts val="0"/>
              </a:spcAft>
              <a:buNone/>
            </a:pPr>
            <a:endParaRPr sz="900" dirty="0">
              <a:solidFill>
                <a:schemeClr val="dk1"/>
              </a:solidFill>
              <a:latin typeface="Calibri"/>
              <a:ea typeface="Calibri"/>
              <a:cs typeface="Calibri"/>
              <a:sym typeface="Calibri"/>
            </a:endParaRPr>
          </a:p>
          <a:p>
            <a:pPr marL="0" marR="0" lvl="0" indent="0" algn="l" rtl="0">
              <a:spcBef>
                <a:spcPts val="0"/>
              </a:spcBef>
              <a:spcAft>
                <a:spcPts val="0"/>
              </a:spcAft>
              <a:buNone/>
            </a:pPr>
            <a:endParaRPr sz="900" dirty="0">
              <a:solidFill>
                <a:schemeClr val="dk1"/>
              </a:solidFill>
              <a:latin typeface="Calibri"/>
              <a:ea typeface="Calibri"/>
              <a:cs typeface="Calibri"/>
              <a:sym typeface="Calibri"/>
            </a:endParaRPr>
          </a:p>
        </p:txBody>
      </p:sp>
      <p:pic>
        <p:nvPicPr>
          <p:cNvPr id="353" name="Shape 353"/>
          <p:cNvPicPr preferRelativeResize="0"/>
          <p:nvPr/>
        </p:nvPicPr>
        <p:blipFill rotWithShape="1">
          <a:blip r:embed="rId3">
            <a:alphaModFix/>
          </a:blip>
          <a:srcRect/>
          <a:stretch/>
        </p:blipFill>
        <p:spPr>
          <a:xfrm>
            <a:off x="9000620" y="1897166"/>
            <a:ext cx="2697250" cy="1114863"/>
          </a:xfrm>
          <a:prstGeom prst="rect">
            <a:avLst/>
          </a:prstGeom>
          <a:noFill/>
          <a:ln>
            <a:noFill/>
          </a:ln>
        </p:spPr>
      </p:pic>
      <p:pic>
        <p:nvPicPr>
          <p:cNvPr id="354" name="Shape 354"/>
          <p:cNvPicPr preferRelativeResize="0"/>
          <p:nvPr/>
        </p:nvPicPr>
        <p:blipFill rotWithShape="1">
          <a:blip r:embed="rId4">
            <a:alphaModFix/>
          </a:blip>
          <a:srcRect/>
          <a:stretch/>
        </p:blipFill>
        <p:spPr>
          <a:xfrm>
            <a:off x="4769290" y="3162014"/>
            <a:ext cx="3457575" cy="2305050"/>
          </a:xfrm>
          <a:prstGeom prst="rect">
            <a:avLst/>
          </a:prstGeom>
          <a:noFill/>
          <a:ln>
            <a:noFill/>
          </a:ln>
        </p:spPr>
      </p:pic>
      <p:pic>
        <p:nvPicPr>
          <p:cNvPr id="355" name="Shape 355"/>
          <p:cNvPicPr preferRelativeResize="0"/>
          <p:nvPr/>
        </p:nvPicPr>
        <p:blipFill rotWithShape="1">
          <a:blip r:embed="rId5">
            <a:alphaModFix/>
          </a:blip>
          <a:srcRect/>
          <a:stretch/>
        </p:blipFill>
        <p:spPr>
          <a:xfrm>
            <a:off x="8459787" y="4172716"/>
            <a:ext cx="3347116" cy="1967284"/>
          </a:xfrm>
          <a:prstGeom prst="rect">
            <a:avLst/>
          </a:prstGeom>
          <a:noFill/>
          <a:ln>
            <a:noFill/>
          </a:ln>
        </p:spPr>
      </p:pic>
      <p:pic>
        <p:nvPicPr>
          <p:cNvPr id="356" name="Shape 356"/>
          <p:cNvPicPr preferRelativeResize="0"/>
          <p:nvPr/>
        </p:nvPicPr>
        <p:blipFill rotWithShape="1">
          <a:blip r:embed="rId6">
            <a:alphaModFix/>
          </a:blip>
          <a:srcRect/>
          <a:stretch/>
        </p:blipFill>
        <p:spPr>
          <a:xfrm>
            <a:off x="5154546" y="946253"/>
            <a:ext cx="3305242" cy="2065776"/>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362" name="Shape 362"/>
          <p:cNvSpPr/>
          <p:nvPr/>
        </p:nvSpPr>
        <p:spPr>
          <a:xfrm>
            <a:off x="3831971" y="2290782"/>
            <a:ext cx="4969500" cy="1200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7200" b="1">
                <a:solidFill>
                  <a:schemeClr val="dk1"/>
                </a:solidFill>
                <a:latin typeface="Calibri"/>
                <a:ea typeface="Calibri"/>
                <a:cs typeface="Calibri"/>
                <a:sym typeface="Calibri"/>
              </a:rPr>
              <a:t>Thank   You  </a:t>
            </a:r>
            <a:endParaRPr sz="7200" b="1">
              <a:solidFill>
                <a:schemeClr val="dk1"/>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Shape 112"/>
          <p:cNvSpPr txBox="1">
            <a:spLocks noGrp="1"/>
          </p:cNvSpPr>
          <p:nvPr>
            <p:ph type="title"/>
          </p:nvPr>
        </p:nvSpPr>
        <p:spPr>
          <a:xfrm>
            <a:off x="3118800" y="302675"/>
            <a:ext cx="6300900" cy="840300"/>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dk1"/>
              </a:buClr>
              <a:buSzPts val="3200"/>
              <a:buFont typeface="Calibri"/>
              <a:buNone/>
            </a:pPr>
            <a:r>
              <a:rPr lang="en-US" sz="3200" b="1"/>
              <a:t>Data source: Xiachufang (下厨房)</a:t>
            </a:r>
            <a:endParaRPr sz="3200" b="1"/>
          </a:p>
          <a:p>
            <a:pPr marL="0" marR="0" lvl="0" indent="0" algn="ctr" rtl="0">
              <a:lnSpc>
                <a:spcPct val="90000"/>
              </a:lnSpc>
              <a:spcBef>
                <a:spcPts val="0"/>
              </a:spcBef>
              <a:spcAft>
                <a:spcPts val="0"/>
              </a:spcAft>
              <a:buClr>
                <a:schemeClr val="dk1"/>
              </a:buClr>
              <a:buSzPts val="3200"/>
              <a:buFont typeface="Calibri"/>
              <a:buNone/>
            </a:pPr>
            <a:endParaRPr sz="3200" b="1"/>
          </a:p>
        </p:txBody>
      </p:sp>
      <p:pic>
        <p:nvPicPr>
          <p:cNvPr id="113" name="Shape 113"/>
          <p:cNvPicPr preferRelativeResize="0"/>
          <p:nvPr/>
        </p:nvPicPr>
        <p:blipFill rotWithShape="1">
          <a:blip r:embed="rId3">
            <a:alphaModFix/>
          </a:blip>
          <a:srcRect/>
          <a:stretch/>
        </p:blipFill>
        <p:spPr>
          <a:xfrm>
            <a:off x="318842" y="1142978"/>
            <a:ext cx="6667500" cy="3848100"/>
          </a:xfrm>
          <a:prstGeom prst="rect">
            <a:avLst/>
          </a:prstGeom>
          <a:noFill/>
          <a:ln>
            <a:noFill/>
          </a:ln>
        </p:spPr>
      </p:pic>
      <p:sp>
        <p:nvSpPr>
          <p:cNvPr id="114" name="Shape 114"/>
          <p:cNvSpPr/>
          <p:nvPr/>
        </p:nvSpPr>
        <p:spPr>
          <a:xfrm>
            <a:off x="1597572" y="5037025"/>
            <a:ext cx="3857296" cy="2308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900" b="0" i="0" u="none" strike="noStrike" cap="none">
                <a:solidFill>
                  <a:srgbClr val="969696"/>
                </a:solidFill>
                <a:latin typeface="Arial"/>
                <a:ea typeface="Arial"/>
                <a:cs typeface="Arial"/>
                <a:sym typeface="Arial"/>
              </a:rPr>
              <a:t>图1 2014.1-2015.5美食菜谱类App人均单日使用时间 数据来源：艾瑞咨询</a:t>
            </a:r>
            <a:endParaRPr sz="900">
              <a:solidFill>
                <a:schemeClr val="dk1"/>
              </a:solidFill>
              <a:latin typeface="Calibri"/>
              <a:ea typeface="Calibri"/>
              <a:cs typeface="Calibri"/>
              <a:sym typeface="Calibri"/>
            </a:endParaRPr>
          </a:p>
        </p:txBody>
      </p:sp>
      <p:pic>
        <p:nvPicPr>
          <p:cNvPr id="115" name="Shape 115"/>
          <p:cNvPicPr preferRelativeResize="0"/>
          <p:nvPr/>
        </p:nvPicPr>
        <p:blipFill rotWithShape="1">
          <a:blip r:embed="rId4">
            <a:alphaModFix/>
          </a:blip>
          <a:srcRect/>
          <a:stretch/>
        </p:blipFill>
        <p:spPr>
          <a:xfrm>
            <a:off x="7070964" y="1142978"/>
            <a:ext cx="4616540" cy="3243819"/>
          </a:xfrm>
          <a:prstGeom prst="rect">
            <a:avLst/>
          </a:prstGeom>
          <a:noFill/>
          <a:ln>
            <a:noFill/>
          </a:ln>
        </p:spPr>
      </p:pic>
      <p:sp>
        <p:nvSpPr>
          <p:cNvPr id="116" name="Shape 116"/>
          <p:cNvSpPr txBox="1"/>
          <p:nvPr/>
        </p:nvSpPr>
        <p:spPr>
          <a:xfrm>
            <a:off x="851010" y="5399868"/>
            <a:ext cx="10836494" cy="1221700"/>
          </a:xfrm>
          <a:prstGeom prst="rect">
            <a:avLst/>
          </a:prstGeom>
          <a:noFill/>
          <a:ln>
            <a:noFill/>
          </a:ln>
        </p:spPr>
        <p:txBody>
          <a:bodyPr spcFirstLastPara="1" wrap="square" lIns="91425" tIns="45700" rIns="91425" bIns="45700" anchor="t" anchorCtr="0">
            <a:noAutofit/>
          </a:bodyPr>
          <a:lstStyle/>
          <a:p>
            <a:pPr marL="228600" marR="0" lvl="0" indent="-228600" algn="l" rtl="0">
              <a:lnSpc>
                <a:spcPct val="70000"/>
              </a:lnSpc>
              <a:spcBef>
                <a:spcPts val="0"/>
              </a:spcBef>
              <a:spcAft>
                <a:spcPts val="0"/>
              </a:spcAft>
              <a:buClr>
                <a:schemeClr val="dk1"/>
              </a:buClr>
              <a:buSzPts val="1260"/>
              <a:buFont typeface="Arial"/>
              <a:buChar char="•"/>
            </a:pPr>
            <a:r>
              <a:rPr lang="en-US" sz="1260" b="0" u="none">
                <a:solidFill>
                  <a:schemeClr val="dk1"/>
                </a:solidFill>
                <a:latin typeface="Calibri"/>
                <a:ea typeface="Calibri"/>
                <a:cs typeface="Calibri"/>
                <a:sym typeface="Calibri"/>
              </a:rPr>
              <a:t>Xiachufang is a UGC platform, on which people could share their creative recipes and others could make the same cuisine by following the recipe. </a:t>
            </a:r>
            <a:endParaRPr/>
          </a:p>
          <a:p>
            <a:pPr marL="228600" marR="0" lvl="0" indent="-228600" algn="l" rtl="0">
              <a:lnSpc>
                <a:spcPct val="70000"/>
              </a:lnSpc>
              <a:spcBef>
                <a:spcPts val="1000"/>
              </a:spcBef>
              <a:spcAft>
                <a:spcPts val="0"/>
              </a:spcAft>
              <a:buClr>
                <a:schemeClr val="dk1"/>
              </a:buClr>
              <a:buSzPts val="1260"/>
              <a:buFont typeface="Arial"/>
              <a:buChar char="•"/>
            </a:pPr>
            <a:r>
              <a:rPr lang="en-US" sz="1260" b="0" u="none">
                <a:solidFill>
                  <a:schemeClr val="dk1"/>
                </a:solidFill>
                <a:latin typeface="Calibri"/>
                <a:ea typeface="Calibri"/>
                <a:cs typeface="Calibri"/>
                <a:sym typeface="Calibri"/>
              </a:rPr>
              <a:t>The communication atmosphere is well-established by operators and supported users.</a:t>
            </a:r>
            <a:endParaRPr/>
          </a:p>
          <a:p>
            <a:pPr marL="228600" marR="0" lvl="0" indent="-228600" algn="l" rtl="0">
              <a:lnSpc>
                <a:spcPct val="70000"/>
              </a:lnSpc>
              <a:spcBef>
                <a:spcPts val="1000"/>
              </a:spcBef>
              <a:spcAft>
                <a:spcPts val="0"/>
              </a:spcAft>
              <a:buClr>
                <a:schemeClr val="dk1"/>
              </a:buClr>
              <a:buSzPts val="1260"/>
              <a:buFont typeface="Arial"/>
              <a:buChar char="•"/>
            </a:pPr>
            <a:r>
              <a:rPr lang="en-US" sz="1260" b="0" u="none">
                <a:solidFill>
                  <a:schemeClr val="dk1"/>
                </a:solidFill>
                <a:latin typeface="Calibri"/>
                <a:ea typeface="Calibri"/>
                <a:cs typeface="Calibri"/>
                <a:sym typeface="Calibri"/>
              </a:rPr>
              <a:t>People who chasing better quality of life attracts by its decent style.</a:t>
            </a:r>
            <a:endParaRPr/>
          </a:p>
          <a:p>
            <a:pPr marL="228600" marR="0" lvl="0" indent="-228600" algn="l" rtl="0">
              <a:lnSpc>
                <a:spcPct val="70000"/>
              </a:lnSpc>
              <a:spcBef>
                <a:spcPts val="1000"/>
              </a:spcBef>
              <a:spcAft>
                <a:spcPts val="0"/>
              </a:spcAft>
              <a:buClr>
                <a:schemeClr val="dk1"/>
              </a:buClr>
              <a:buSzPts val="1260"/>
              <a:buFont typeface="Arial"/>
              <a:buChar char="•"/>
            </a:pPr>
            <a:r>
              <a:rPr lang="en-US" sz="1260" b="0" u="none">
                <a:solidFill>
                  <a:schemeClr val="dk1"/>
                </a:solidFill>
                <a:latin typeface="Calibri"/>
                <a:ea typeface="Calibri"/>
                <a:cs typeface="Calibri"/>
                <a:sym typeface="Calibri"/>
              </a:rPr>
              <a:t>Its DAU is 6 million and it has many loyalty fans.</a:t>
            </a:r>
            <a:endParaRPr sz="1260" b="0" u="none">
              <a:solidFill>
                <a:schemeClr val="dk1"/>
              </a:solidFill>
              <a:latin typeface="Calibri"/>
              <a:ea typeface="Calibri"/>
              <a:cs typeface="Calibri"/>
              <a:sym typeface="Calibri"/>
            </a:endParaRPr>
          </a:p>
        </p:txBody>
      </p:sp>
      <p:sp>
        <p:nvSpPr>
          <p:cNvPr id="117" name="Shape 117"/>
          <p:cNvSpPr/>
          <p:nvPr/>
        </p:nvSpPr>
        <p:spPr>
          <a:xfrm>
            <a:off x="7971696" y="5015037"/>
            <a:ext cx="3057247" cy="2308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900" b="0" i="0">
                <a:solidFill>
                  <a:srgbClr val="969696"/>
                </a:solidFill>
                <a:latin typeface="Arial"/>
                <a:ea typeface="Arial"/>
                <a:cs typeface="Arial"/>
                <a:sym typeface="Arial"/>
              </a:rPr>
              <a:t>图2 AppStore美食佳饮排行榜前15总览 数据来源：AppSto</a:t>
            </a:r>
            <a:endParaRPr sz="900">
              <a:solidFill>
                <a:schemeClr val="dk1"/>
              </a:solidFill>
              <a:latin typeface="Calibri"/>
              <a:ea typeface="Calibri"/>
              <a:cs typeface="Calibri"/>
              <a:sym typeface="Calibri"/>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Shape 367"/>
          <p:cNvSpPr txBox="1">
            <a:spLocks noGrp="1"/>
          </p:cNvSpPr>
          <p:nvPr>
            <p:ph type="title"/>
          </p:nvPr>
        </p:nvSpPr>
        <p:spPr>
          <a:xfrm>
            <a:off x="5056725" y="2580550"/>
            <a:ext cx="2113200" cy="9582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3600"/>
              <a:buFont typeface="Calibri"/>
              <a:buNone/>
            </a:pPr>
            <a:r>
              <a:rPr lang="en-US" sz="3600" b="1" i="0" u="none" strike="noStrike" cap="none">
                <a:solidFill>
                  <a:schemeClr val="dk1"/>
                </a:solidFill>
                <a:latin typeface="Calibri"/>
                <a:ea typeface="Calibri"/>
                <a:cs typeface="Calibri"/>
                <a:sym typeface="Calibri"/>
              </a:rPr>
              <a:t>Appendix</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pic>
        <p:nvPicPr>
          <p:cNvPr id="372" name="Shape 372"/>
          <p:cNvPicPr preferRelativeResize="0"/>
          <p:nvPr/>
        </p:nvPicPr>
        <p:blipFill rotWithShape="1">
          <a:blip r:embed="rId3">
            <a:alphaModFix/>
          </a:blip>
          <a:srcRect b="58004"/>
          <a:stretch/>
        </p:blipFill>
        <p:spPr>
          <a:xfrm>
            <a:off x="390994" y="826764"/>
            <a:ext cx="9222439" cy="2880167"/>
          </a:xfrm>
          <a:prstGeom prst="rect">
            <a:avLst/>
          </a:prstGeom>
          <a:noFill/>
          <a:ln>
            <a:noFill/>
          </a:ln>
        </p:spPr>
      </p:pic>
      <p:pic>
        <p:nvPicPr>
          <p:cNvPr id="373" name="Shape 373"/>
          <p:cNvPicPr preferRelativeResize="0"/>
          <p:nvPr/>
        </p:nvPicPr>
        <p:blipFill rotWithShape="1">
          <a:blip r:embed="rId3">
            <a:alphaModFix/>
          </a:blip>
          <a:srcRect t="67342" r="39632"/>
          <a:stretch/>
        </p:blipFill>
        <p:spPr>
          <a:xfrm>
            <a:off x="390994" y="4062733"/>
            <a:ext cx="5567422" cy="2239700"/>
          </a:xfrm>
          <a:prstGeom prst="rect">
            <a:avLst/>
          </a:prstGeom>
          <a:noFill/>
          <a:ln>
            <a:noFill/>
          </a:ln>
        </p:spPr>
      </p:pic>
      <p:sp>
        <p:nvSpPr>
          <p:cNvPr id="374" name="Shape 374"/>
          <p:cNvSpPr txBox="1"/>
          <p:nvPr/>
        </p:nvSpPr>
        <p:spPr>
          <a:xfrm>
            <a:off x="6416514" y="4305420"/>
            <a:ext cx="4899600" cy="17544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1.We got the data from 24h popular dishes. Yet there are some missing data.</a:t>
            </a:r>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2. We did the value counts on their locations, and found that the data was too specific. We just want to calculate the provinces.</a:t>
            </a:r>
            <a:endParaRPr/>
          </a:p>
        </p:txBody>
      </p:sp>
      <p:sp>
        <p:nvSpPr>
          <p:cNvPr id="375" name="Shape 375"/>
          <p:cNvSpPr/>
          <p:nvPr/>
        </p:nvSpPr>
        <p:spPr>
          <a:xfrm>
            <a:off x="555575" y="4062726"/>
            <a:ext cx="1159800" cy="557700"/>
          </a:xfrm>
          <a:prstGeom prst="frame">
            <a:avLst>
              <a:gd name="adj1" fmla="val 12500"/>
            </a:avLst>
          </a:pr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376" name="Shape 376"/>
          <p:cNvSpPr/>
          <p:nvPr/>
        </p:nvSpPr>
        <p:spPr>
          <a:xfrm>
            <a:off x="8669450" y="1576150"/>
            <a:ext cx="775500" cy="2058300"/>
          </a:xfrm>
          <a:prstGeom prst="frame">
            <a:avLst>
              <a:gd name="adj1" fmla="val 12500"/>
            </a:avLst>
          </a:pr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377" name="Shape 377"/>
          <p:cNvSpPr txBox="1"/>
          <p:nvPr/>
        </p:nvSpPr>
        <p:spPr>
          <a:xfrm>
            <a:off x="0" y="0"/>
            <a:ext cx="10260600" cy="6645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sz="2400">
                <a:solidFill>
                  <a:schemeClr val="dk1"/>
                </a:solidFill>
              </a:rPr>
              <a:t>    The Section 1 Code</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81"/>
        <p:cNvGrpSpPr/>
        <p:nvPr/>
      </p:nvGrpSpPr>
      <p:grpSpPr>
        <a:xfrm>
          <a:off x="0" y="0"/>
          <a:ext cx="0" cy="0"/>
          <a:chOff x="0" y="0"/>
          <a:chExt cx="0" cy="0"/>
        </a:xfrm>
      </p:grpSpPr>
      <p:sp>
        <p:nvSpPr>
          <p:cNvPr id="382" name="Shape 382"/>
          <p:cNvSpPr txBox="1"/>
          <p:nvPr/>
        </p:nvSpPr>
        <p:spPr>
          <a:xfrm>
            <a:off x="4990399" y="705535"/>
            <a:ext cx="4899504" cy="1754326"/>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1.We used ‘for loop’ to make a new column to reset the location data frame.</a:t>
            </a:r>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2.Then we calculate the data of each provinces in China.</a:t>
            </a:r>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383" name="Shape 383"/>
          <p:cNvSpPr/>
          <p:nvPr/>
        </p:nvSpPr>
        <p:spPr>
          <a:xfrm>
            <a:off x="7727147" y="3569416"/>
            <a:ext cx="4157942" cy="92333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3. We chose Echarts Gallery, an online visualization tool, to visualize our data. </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But it needs a specific data structure</a:t>
            </a:r>
            <a:endParaRPr/>
          </a:p>
        </p:txBody>
      </p:sp>
      <p:pic>
        <p:nvPicPr>
          <p:cNvPr id="384" name="Shape 384"/>
          <p:cNvPicPr preferRelativeResize="0"/>
          <p:nvPr/>
        </p:nvPicPr>
        <p:blipFill rotWithShape="1">
          <a:blip r:embed="rId3">
            <a:alphaModFix/>
          </a:blip>
          <a:srcRect/>
          <a:stretch/>
        </p:blipFill>
        <p:spPr>
          <a:xfrm>
            <a:off x="548648" y="811376"/>
            <a:ext cx="3255375" cy="3812087"/>
          </a:xfrm>
          <a:prstGeom prst="rect">
            <a:avLst/>
          </a:prstGeom>
          <a:noFill/>
          <a:ln>
            <a:noFill/>
          </a:ln>
        </p:spPr>
      </p:pic>
      <p:pic>
        <p:nvPicPr>
          <p:cNvPr id="385" name="Shape 385"/>
          <p:cNvPicPr preferRelativeResize="0"/>
          <p:nvPr/>
        </p:nvPicPr>
        <p:blipFill rotWithShape="1">
          <a:blip r:embed="rId4">
            <a:alphaModFix/>
          </a:blip>
          <a:srcRect l="-1982" t="-1480" r="1982" b="64561"/>
          <a:stretch/>
        </p:blipFill>
        <p:spPr>
          <a:xfrm>
            <a:off x="4471771" y="2859623"/>
            <a:ext cx="2968380" cy="2119188"/>
          </a:xfrm>
          <a:prstGeom prst="rect">
            <a:avLst/>
          </a:prstGeom>
          <a:noFill/>
          <a:ln>
            <a:noFill/>
          </a:ln>
        </p:spPr>
      </p:pic>
      <p:sp>
        <p:nvSpPr>
          <p:cNvPr id="386" name="Shape 386"/>
          <p:cNvSpPr/>
          <p:nvPr/>
        </p:nvSpPr>
        <p:spPr>
          <a:xfrm>
            <a:off x="1817225" y="3866946"/>
            <a:ext cx="1986792" cy="328270"/>
          </a:xfrm>
          <a:prstGeom prst="rightArrow">
            <a:avLst>
              <a:gd name="adj1" fmla="val 50000"/>
              <a:gd name="adj2" fmla="val 50000"/>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387" name="Shape 387"/>
          <p:cNvPicPr preferRelativeResize="0"/>
          <p:nvPr/>
        </p:nvPicPr>
        <p:blipFill rotWithShape="1">
          <a:blip r:embed="rId5">
            <a:alphaModFix/>
          </a:blip>
          <a:srcRect/>
          <a:stretch/>
        </p:blipFill>
        <p:spPr>
          <a:xfrm>
            <a:off x="404429" y="5224939"/>
            <a:ext cx="6827119" cy="1147226"/>
          </a:xfrm>
          <a:prstGeom prst="rect">
            <a:avLst/>
          </a:prstGeom>
          <a:noFill/>
          <a:ln>
            <a:noFill/>
          </a:ln>
        </p:spPr>
      </p:pic>
      <p:sp>
        <p:nvSpPr>
          <p:cNvPr id="388" name="Shape 388"/>
          <p:cNvSpPr/>
          <p:nvPr/>
        </p:nvSpPr>
        <p:spPr>
          <a:xfrm>
            <a:off x="7713259" y="5378574"/>
            <a:ext cx="4353287" cy="64633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4. We reset the data structure to fits Echarts Gallery, and finally got the heat map. </a:t>
            </a:r>
            <a:endParaRPr/>
          </a:p>
        </p:txBody>
      </p:sp>
      <p:sp>
        <p:nvSpPr>
          <p:cNvPr id="389" name="Shape 389"/>
          <p:cNvSpPr/>
          <p:nvPr/>
        </p:nvSpPr>
        <p:spPr>
          <a:xfrm>
            <a:off x="548641" y="3098318"/>
            <a:ext cx="1169100" cy="301500"/>
          </a:xfrm>
          <a:prstGeom prst="frame">
            <a:avLst>
              <a:gd name="adj1" fmla="val 12500"/>
            </a:avLst>
          </a:pr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390" name="Shape 390"/>
          <p:cNvSpPr/>
          <p:nvPr/>
        </p:nvSpPr>
        <p:spPr>
          <a:xfrm>
            <a:off x="2048718" y="5487607"/>
            <a:ext cx="1365814" cy="299735"/>
          </a:xfrm>
          <a:prstGeom prst="frame">
            <a:avLst>
              <a:gd name="adj1" fmla="val 12500"/>
            </a:avLst>
          </a:pr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391" name="Shape 391"/>
          <p:cNvSpPr/>
          <p:nvPr/>
        </p:nvSpPr>
        <p:spPr>
          <a:xfrm>
            <a:off x="1577648" y="811371"/>
            <a:ext cx="1041600" cy="294600"/>
          </a:xfrm>
          <a:prstGeom prst="frame">
            <a:avLst>
              <a:gd name="adj1" fmla="val 12500"/>
            </a:avLst>
          </a:pr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392" name="Shape 392"/>
          <p:cNvSpPr/>
          <p:nvPr/>
        </p:nvSpPr>
        <p:spPr>
          <a:xfrm>
            <a:off x="879675" y="1528600"/>
            <a:ext cx="1169100" cy="204900"/>
          </a:xfrm>
          <a:prstGeom prst="frame">
            <a:avLst>
              <a:gd name="adj1" fmla="val 12500"/>
            </a:avLst>
          </a:pr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393" name="Shape 393"/>
          <p:cNvSpPr/>
          <p:nvPr/>
        </p:nvSpPr>
        <p:spPr>
          <a:xfrm>
            <a:off x="2141325" y="2035825"/>
            <a:ext cx="1041600" cy="204900"/>
          </a:xfrm>
          <a:prstGeom prst="frame">
            <a:avLst>
              <a:gd name="adj1" fmla="val 12500"/>
            </a:avLst>
          </a:pr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394" name="Shape 394"/>
          <p:cNvSpPr txBox="1"/>
          <p:nvPr/>
        </p:nvSpPr>
        <p:spPr>
          <a:xfrm>
            <a:off x="0" y="0"/>
            <a:ext cx="10260600" cy="6645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US" sz="2400">
                <a:solidFill>
                  <a:schemeClr val="dk1"/>
                </a:solidFill>
              </a:rPr>
              <a:t>    The Section 1 Code</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Shape 399"/>
          <p:cNvSpPr txBox="1"/>
          <p:nvPr/>
        </p:nvSpPr>
        <p:spPr>
          <a:xfrm>
            <a:off x="195275" y="1073150"/>
            <a:ext cx="2709600" cy="38655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1. Scrap data</a:t>
            </a:r>
            <a:endParaRPr sz="1800">
              <a:solidFill>
                <a:schemeClr val="dk1"/>
              </a:solidFill>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Scrap the data from Xiachufang Website in terms of Southeast Asian, Korean, Japanese and Western recipes, each including recipe's name, uploaded time, rate and hot (the number of people that has cooked the same recipe). Each kind of recipes has 10 pages, totally up to 800 recipes.</a:t>
            </a:r>
            <a:endParaRPr sz="1800">
              <a:solidFill>
                <a:schemeClr val="dk1"/>
              </a:solidFill>
              <a:latin typeface="Calibri"/>
              <a:ea typeface="Calibri"/>
              <a:cs typeface="Calibri"/>
              <a:sym typeface="Calibri"/>
            </a:endParaRPr>
          </a:p>
        </p:txBody>
      </p:sp>
      <p:grpSp>
        <p:nvGrpSpPr>
          <p:cNvPr id="400" name="Shape 400"/>
          <p:cNvGrpSpPr/>
          <p:nvPr/>
        </p:nvGrpSpPr>
        <p:grpSpPr>
          <a:xfrm>
            <a:off x="2998789" y="1149351"/>
            <a:ext cx="6188075" cy="5434648"/>
            <a:chOff x="2734" y="1676"/>
            <a:chExt cx="9746" cy="8558"/>
          </a:xfrm>
        </p:grpSpPr>
        <p:pic>
          <p:nvPicPr>
            <p:cNvPr id="401" name="Shape 401"/>
            <p:cNvPicPr preferRelativeResize="0"/>
            <p:nvPr/>
          </p:nvPicPr>
          <p:blipFill rotWithShape="1">
            <a:blip r:embed="rId3">
              <a:alphaModFix/>
            </a:blip>
            <a:srcRect/>
            <a:stretch/>
          </p:blipFill>
          <p:spPr>
            <a:xfrm>
              <a:off x="2761" y="1676"/>
              <a:ext cx="9704" cy="7780"/>
            </a:xfrm>
            <a:prstGeom prst="rect">
              <a:avLst/>
            </a:prstGeom>
            <a:noFill/>
            <a:ln>
              <a:noFill/>
            </a:ln>
          </p:spPr>
        </p:pic>
        <p:pic>
          <p:nvPicPr>
            <p:cNvPr id="402" name="Shape 402"/>
            <p:cNvPicPr preferRelativeResize="0"/>
            <p:nvPr/>
          </p:nvPicPr>
          <p:blipFill rotWithShape="1">
            <a:blip r:embed="rId4">
              <a:alphaModFix/>
            </a:blip>
            <a:srcRect/>
            <a:stretch/>
          </p:blipFill>
          <p:spPr>
            <a:xfrm>
              <a:off x="2734" y="9457"/>
              <a:ext cx="9746" cy="777"/>
            </a:xfrm>
            <a:prstGeom prst="rect">
              <a:avLst/>
            </a:prstGeom>
            <a:noFill/>
            <a:ln>
              <a:noFill/>
            </a:ln>
          </p:spPr>
        </p:pic>
      </p:grpSp>
      <p:sp>
        <p:nvSpPr>
          <p:cNvPr id="403" name="Shape 403"/>
          <p:cNvSpPr/>
          <p:nvPr/>
        </p:nvSpPr>
        <p:spPr>
          <a:xfrm>
            <a:off x="7573964" y="1425575"/>
            <a:ext cx="2392363" cy="927100"/>
          </a:xfrm>
          <a:prstGeom prst="wedgeEllipseCallout">
            <a:avLst>
              <a:gd name="adj1" fmla="val -20833"/>
              <a:gd name="adj2" fmla="val 62500"/>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nvGrpSpPr>
          <p:cNvPr id="404" name="Shape 404"/>
          <p:cNvGrpSpPr/>
          <p:nvPr/>
        </p:nvGrpSpPr>
        <p:grpSpPr>
          <a:xfrm>
            <a:off x="7588251" y="1589088"/>
            <a:ext cx="2549525" cy="4316412"/>
            <a:chOff x="9550" y="2390"/>
            <a:chExt cx="4015" cy="6797"/>
          </a:xfrm>
        </p:grpSpPr>
        <p:sp>
          <p:nvSpPr>
            <p:cNvPr id="405" name="Shape 405"/>
            <p:cNvSpPr/>
            <p:nvPr/>
          </p:nvSpPr>
          <p:spPr>
            <a:xfrm>
              <a:off x="9550" y="4092"/>
              <a:ext cx="3517" cy="1307"/>
            </a:xfrm>
            <a:prstGeom prst="wedgeEllipseCallout">
              <a:avLst>
                <a:gd name="adj1" fmla="val -20833"/>
                <a:gd name="adj2" fmla="val 62500"/>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06" name="Shape 406"/>
            <p:cNvSpPr/>
            <p:nvPr/>
          </p:nvSpPr>
          <p:spPr>
            <a:xfrm>
              <a:off x="9550" y="6085"/>
              <a:ext cx="3517" cy="1292"/>
            </a:xfrm>
            <a:prstGeom prst="wedgeEllipseCallout">
              <a:avLst>
                <a:gd name="adj1" fmla="val -20833"/>
                <a:gd name="adj2" fmla="val 62500"/>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07" name="Shape 407"/>
            <p:cNvSpPr/>
            <p:nvPr/>
          </p:nvSpPr>
          <p:spPr>
            <a:xfrm>
              <a:off x="9550" y="7955"/>
              <a:ext cx="3517" cy="1232"/>
            </a:xfrm>
            <a:prstGeom prst="wedgeEllipseCallout">
              <a:avLst>
                <a:gd name="adj1" fmla="val -20833"/>
                <a:gd name="adj2" fmla="val 62500"/>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08" name="Shape 408"/>
            <p:cNvSpPr txBox="1"/>
            <p:nvPr/>
          </p:nvSpPr>
          <p:spPr>
            <a:xfrm>
              <a:off x="9551" y="2390"/>
              <a:ext cx="4014" cy="1016"/>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lt1"/>
                  </a:solidFill>
                  <a:latin typeface="Arial"/>
                  <a:ea typeface="Arial"/>
                  <a:cs typeface="Arial"/>
                  <a:sym typeface="Arial"/>
                </a:rPr>
                <a:t>def: get the secondary subordinate page</a:t>
              </a:r>
              <a:endParaRPr/>
            </a:p>
          </p:txBody>
        </p:sp>
        <p:sp>
          <p:nvSpPr>
            <p:cNvPr id="409" name="Shape 409"/>
            <p:cNvSpPr txBox="1"/>
            <p:nvPr/>
          </p:nvSpPr>
          <p:spPr>
            <a:xfrm>
              <a:off x="9735" y="4315"/>
              <a:ext cx="3655" cy="101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lt1"/>
                  </a:solidFill>
                  <a:latin typeface="Arial"/>
                  <a:ea typeface="Arial"/>
                  <a:cs typeface="Arial"/>
                  <a:sym typeface="Arial"/>
                </a:rPr>
                <a:t>def: find the details in the page</a:t>
              </a:r>
              <a:endParaRPr/>
            </a:p>
          </p:txBody>
        </p:sp>
        <p:sp>
          <p:nvSpPr>
            <p:cNvPr id="410" name="Shape 410"/>
            <p:cNvSpPr txBox="1"/>
            <p:nvPr/>
          </p:nvSpPr>
          <p:spPr>
            <a:xfrm>
              <a:off x="9735" y="6362"/>
              <a:ext cx="3520" cy="58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lt1"/>
                  </a:solidFill>
                  <a:latin typeface="Arial"/>
                  <a:ea typeface="Arial"/>
                  <a:cs typeface="Arial"/>
                  <a:sym typeface="Arial"/>
                </a:rPr>
                <a:t>def: write into json</a:t>
              </a:r>
              <a:endParaRPr/>
            </a:p>
          </p:txBody>
        </p:sp>
        <p:sp>
          <p:nvSpPr>
            <p:cNvPr id="411" name="Shape 411"/>
            <p:cNvSpPr txBox="1"/>
            <p:nvPr/>
          </p:nvSpPr>
          <p:spPr>
            <a:xfrm>
              <a:off x="9665" y="8005"/>
              <a:ext cx="3702" cy="101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lt1"/>
                  </a:solidFill>
                  <a:latin typeface="Arial"/>
                  <a:ea typeface="Arial"/>
                  <a:cs typeface="Arial"/>
                  <a:sym typeface="Arial"/>
                </a:rPr>
                <a:t>get 10 pages</a:t>
              </a:r>
              <a:endParaRPr/>
            </a:p>
            <a:p>
              <a:pPr marL="0" marR="0" lvl="0" indent="0" algn="l" rtl="0">
                <a:spcBef>
                  <a:spcPts val="0"/>
                </a:spcBef>
                <a:spcAft>
                  <a:spcPts val="0"/>
                </a:spcAft>
                <a:buNone/>
              </a:pPr>
              <a:r>
                <a:rPr lang="en-US" sz="1800">
                  <a:solidFill>
                    <a:schemeClr val="lt1"/>
                  </a:solidFill>
                  <a:latin typeface="Arial"/>
                  <a:ea typeface="Arial"/>
                  <a:cs typeface="Arial"/>
                  <a:sym typeface="Arial"/>
                </a:rPr>
                <a:t>and use above defs</a:t>
              </a:r>
              <a:endParaRPr/>
            </a:p>
          </p:txBody>
        </p:sp>
      </p:grpSp>
      <p:sp>
        <p:nvSpPr>
          <p:cNvPr id="412" name="Shape 412"/>
          <p:cNvSpPr txBox="1"/>
          <p:nvPr/>
        </p:nvSpPr>
        <p:spPr>
          <a:xfrm>
            <a:off x="2422800" y="29950"/>
            <a:ext cx="7346400" cy="677400"/>
          </a:xfrm>
          <a:prstGeom prst="rect">
            <a:avLst/>
          </a:prstGeom>
          <a:noFill/>
          <a:ln>
            <a:noFill/>
          </a:ln>
        </p:spPr>
        <p:txBody>
          <a:bodyPr spcFirstLastPara="1" wrap="square" lIns="91425" tIns="91425" rIns="91425" bIns="91425" anchor="t" anchorCtr="0">
            <a:noAutofit/>
          </a:bodyPr>
          <a:lstStyle/>
          <a:p>
            <a:pPr marL="0" lvl="0" indent="0" algn="ctr">
              <a:spcBef>
                <a:spcPts val="0"/>
              </a:spcBef>
              <a:spcAft>
                <a:spcPts val="0"/>
              </a:spcAft>
              <a:buNone/>
            </a:pPr>
            <a:r>
              <a:rPr lang="en-US" sz="2400"/>
              <a:t>The Section 3 Code</a:t>
            </a:r>
            <a:endParaRPr sz="240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sp>
        <p:nvSpPr>
          <p:cNvPr id="417" name="Shape 417"/>
          <p:cNvSpPr txBox="1"/>
          <p:nvPr/>
        </p:nvSpPr>
        <p:spPr>
          <a:xfrm>
            <a:off x="405275" y="385339"/>
            <a:ext cx="4014900" cy="4605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2. Use Pandas to open data</a:t>
            </a:r>
            <a:endParaRPr/>
          </a:p>
        </p:txBody>
      </p:sp>
      <p:pic>
        <p:nvPicPr>
          <p:cNvPr id="418" name="Shape 418"/>
          <p:cNvPicPr preferRelativeResize="0"/>
          <p:nvPr/>
        </p:nvPicPr>
        <p:blipFill rotWithShape="1">
          <a:blip r:embed="rId3">
            <a:alphaModFix/>
          </a:blip>
          <a:srcRect/>
          <a:stretch/>
        </p:blipFill>
        <p:spPr>
          <a:xfrm>
            <a:off x="481475" y="3508150"/>
            <a:ext cx="3438261" cy="1607050"/>
          </a:xfrm>
          <a:prstGeom prst="rect">
            <a:avLst/>
          </a:prstGeom>
          <a:noFill/>
          <a:ln>
            <a:noFill/>
          </a:ln>
        </p:spPr>
      </p:pic>
      <p:pic>
        <p:nvPicPr>
          <p:cNvPr id="419" name="Shape 419"/>
          <p:cNvPicPr preferRelativeResize="0"/>
          <p:nvPr/>
        </p:nvPicPr>
        <p:blipFill rotWithShape="1">
          <a:blip r:embed="rId4">
            <a:alphaModFix/>
          </a:blip>
          <a:srcRect/>
          <a:stretch/>
        </p:blipFill>
        <p:spPr>
          <a:xfrm>
            <a:off x="481475" y="851350"/>
            <a:ext cx="3473220" cy="820750"/>
          </a:xfrm>
          <a:prstGeom prst="rect">
            <a:avLst/>
          </a:prstGeom>
          <a:noFill/>
          <a:ln>
            <a:noFill/>
          </a:ln>
        </p:spPr>
      </p:pic>
      <p:sp>
        <p:nvSpPr>
          <p:cNvPr id="420" name="Shape 420"/>
          <p:cNvSpPr txBox="1"/>
          <p:nvPr/>
        </p:nvSpPr>
        <p:spPr>
          <a:xfrm>
            <a:off x="405275" y="1806841"/>
            <a:ext cx="3549300" cy="1701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3. Clean data: change the str type in df1['hot'] into the float type so that it can be sorted.</a:t>
            </a:r>
            <a:endParaRPr/>
          </a:p>
        </p:txBody>
      </p:sp>
      <p:pic>
        <p:nvPicPr>
          <p:cNvPr id="421" name="Shape 421"/>
          <p:cNvPicPr preferRelativeResize="0"/>
          <p:nvPr/>
        </p:nvPicPr>
        <p:blipFill>
          <a:blip r:embed="rId5">
            <a:alphaModFix/>
          </a:blip>
          <a:stretch>
            <a:fillRect/>
          </a:stretch>
        </p:blipFill>
        <p:spPr>
          <a:xfrm>
            <a:off x="4106975" y="516500"/>
            <a:ext cx="5088400" cy="4598700"/>
          </a:xfrm>
          <a:prstGeom prst="rect">
            <a:avLst/>
          </a:prstGeom>
          <a:noFill/>
          <a:ln>
            <a:noFill/>
          </a:ln>
        </p:spPr>
      </p:pic>
      <p:sp>
        <p:nvSpPr>
          <p:cNvPr id="422" name="Shape 422"/>
          <p:cNvSpPr txBox="1"/>
          <p:nvPr/>
        </p:nvSpPr>
        <p:spPr>
          <a:xfrm>
            <a:off x="2396125" y="-33150"/>
            <a:ext cx="7346400" cy="67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US" sz="2400">
                <a:solidFill>
                  <a:schemeClr val="dk1"/>
                </a:solidFill>
              </a:rPr>
              <a:t>The Section 3 Code</a:t>
            </a:r>
            <a:endParaRPr sz="2400"/>
          </a:p>
        </p:txBody>
      </p:sp>
      <p:pic>
        <p:nvPicPr>
          <p:cNvPr id="423" name="Shape 423"/>
          <p:cNvPicPr preferRelativeResize="0"/>
          <p:nvPr/>
        </p:nvPicPr>
        <p:blipFill>
          <a:blip r:embed="rId6">
            <a:alphaModFix/>
          </a:blip>
          <a:stretch>
            <a:fillRect/>
          </a:stretch>
        </p:blipFill>
        <p:spPr>
          <a:xfrm>
            <a:off x="6903177" y="4151486"/>
            <a:ext cx="5088401" cy="2426316"/>
          </a:xfrm>
          <a:prstGeom prst="rect">
            <a:avLst/>
          </a:prstGeom>
          <a:noFill/>
          <a:ln>
            <a:noFill/>
          </a:ln>
        </p:spPr>
      </p:pic>
      <p:sp>
        <p:nvSpPr>
          <p:cNvPr id="424" name="Shape 424"/>
          <p:cNvSpPr txBox="1"/>
          <p:nvPr/>
        </p:nvSpPr>
        <p:spPr>
          <a:xfrm>
            <a:off x="9347650" y="440306"/>
            <a:ext cx="2667000" cy="4598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4. Draw</a:t>
            </a:r>
            <a:endParaRPr sz="2400">
              <a:solidFill>
                <a:schemeClr val="dk1"/>
              </a:solidFill>
              <a:latin typeface="Calibri"/>
              <a:ea typeface="Calibri"/>
              <a:cs typeface="Calibri"/>
              <a:sym typeface="Calibri"/>
            </a:endParaRPr>
          </a:p>
          <a:p>
            <a:pPr marL="0" marR="0" lvl="0" indent="0" algn="l" rtl="0">
              <a:spcBef>
                <a:spcPts val="0"/>
              </a:spcBef>
              <a:spcAft>
                <a:spcPts val="0"/>
              </a:spcAft>
              <a:buNone/>
            </a:pPr>
            <a:endParaRPr sz="2400">
              <a:solidFill>
                <a:schemeClr val="dk1"/>
              </a:solidFill>
              <a:latin typeface="Calibri"/>
              <a:ea typeface="Calibri"/>
              <a:cs typeface="Calibri"/>
              <a:sym typeface="Calibri"/>
            </a:endParaRPr>
          </a:p>
          <a:p>
            <a:pPr marL="0" marR="0" lvl="0" indent="0" algn="l" rtl="0">
              <a:spcBef>
                <a:spcPts val="0"/>
              </a:spcBef>
              <a:spcAft>
                <a:spcPts val="0"/>
              </a:spcAft>
              <a:buNone/>
            </a:pPr>
            <a:r>
              <a:rPr lang="en-US" sz="2400">
                <a:solidFill>
                  <a:schemeClr val="dk1"/>
                </a:solidFill>
                <a:latin typeface="Calibri"/>
                <a:ea typeface="Calibri"/>
                <a:cs typeface="Calibri"/>
                <a:sym typeface="Calibri"/>
              </a:rPr>
              <a:t>According to the time order, draw the accumulative popularity of four kinds of recipes.</a:t>
            </a:r>
            <a:endParaRPr sz="2400">
              <a:solidFill>
                <a:schemeClr val="dk1"/>
              </a:solidFill>
              <a:latin typeface="Calibri"/>
              <a:ea typeface="Calibri"/>
              <a:cs typeface="Calibri"/>
              <a:sym typeface="Calibri"/>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sp>
        <p:nvSpPr>
          <p:cNvPr id="429" name="Shape 429"/>
          <p:cNvSpPr txBox="1"/>
          <p:nvPr/>
        </p:nvSpPr>
        <p:spPr>
          <a:xfrm>
            <a:off x="1522425" y="146050"/>
            <a:ext cx="9252000" cy="6444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Arial"/>
                <a:ea typeface="Arial"/>
                <a:cs typeface="Arial"/>
                <a:sym typeface="Arial"/>
              </a:rPr>
              <a:t>东南亚、韩式、日式、西式菜谱年度</a:t>
            </a:r>
            <a:r>
              <a:rPr lang="en-US" sz="1800">
                <a:solidFill>
                  <a:schemeClr val="dk1"/>
                </a:solidFill>
              </a:rPr>
              <a:t>十大</a:t>
            </a:r>
            <a:r>
              <a:rPr lang="en-US" sz="1800">
                <a:solidFill>
                  <a:schemeClr val="dk1"/>
                </a:solidFill>
                <a:latin typeface="Arial"/>
                <a:ea typeface="Arial"/>
                <a:cs typeface="Arial"/>
                <a:sym typeface="Arial"/>
              </a:rPr>
              <a:t>热门</a:t>
            </a:r>
            <a:r>
              <a:rPr lang="en-US" sz="1800">
                <a:solidFill>
                  <a:schemeClr val="dk1"/>
                </a:solidFill>
              </a:rPr>
              <a:t>菜谱</a:t>
            </a:r>
            <a:endParaRPr sz="1800">
              <a:solidFill>
                <a:schemeClr val="dk1"/>
              </a:solidFill>
              <a:latin typeface="Arial"/>
              <a:ea typeface="Arial"/>
              <a:cs typeface="Arial"/>
              <a:sym typeface="Arial"/>
            </a:endParaRPr>
          </a:p>
          <a:p>
            <a:pPr marL="0" marR="0" lvl="0" indent="0" algn="l" rtl="0">
              <a:spcBef>
                <a:spcPts val="0"/>
              </a:spcBef>
              <a:spcAft>
                <a:spcPts val="0"/>
              </a:spcAft>
              <a:buNone/>
            </a:pPr>
            <a:r>
              <a:rPr lang="en-US" sz="1800">
                <a:solidFill>
                  <a:schemeClr val="dk1"/>
                </a:solidFill>
                <a:latin typeface="Arial"/>
                <a:ea typeface="Arial"/>
                <a:cs typeface="Arial"/>
                <a:sym typeface="Arial"/>
              </a:rPr>
              <a:t>The Top 10 </a:t>
            </a:r>
            <a:r>
              <a:rPr lang="en-US" sz="1800">
                <a:solidFill>
                  <a:schemeClr val="dk1"/>
                </a:solidFill>
              </a:rPr>
              <a:t>Popular </a:t>
            </a:r>
            <a:r>
              <a:rPr lang="en-US" sz="1800">
                <a:solidFill>
                  <a:schemeClr val="dk1"/>
                </a:solidFill>
                <a:latin typeface="Arial"/>
                <a:ea typeface="Arial"/>
                <a:cs typeface="Arial"/>
                <a:sym typeface="Arial"/>
              </a:rPr>
              <a:t>Southeast Asian, Korean, Japanese and Western Recipes</a:t>
            </a:r>
            <a:endParaRPr/>
          </a:p>
        </p:txBody>
      </p:sp>
      <p:pic>
        <p:nvPicPr>
          <p:cNvPr id="430" name="Shape 430"/>
          <p:cNvPicPr preferRelativeResize="0"/>
          <p:nvPr/>
        </p:nvPicPr>
        <p:blipFill rotWithShape="1">
          <a:blip r:embed="rId3">
            <a:alphaModFix/>
          </a:blip>
          <a:srcRect/>
          <a:stretch/>
        </p:blipFill>
        <p:spPr>
          <a:xfrm>
            <a:off x="1598613" y="868364"/>
            <a:ext cx="3568700" cy="3252787"/>
          </a:xfrm>
          <a:prstGeom prst="rect">
            <a:avLst/>
          </a:prstGeom>
          <a:noFill/>
          <a:ln>
            <a:noFill/>
          </a:ln>
        </p:spPr>
      </p:pic>
      <p:pic>
        <p:nvPicPr>
          <p:cNvPr id="431" name="Shape 431"/>
          <p:cNvPicPr preferRelativeResize="0"/>
          <p:nvPr/>
        </p:nvPicPr>
        <p:blipFill rotWithShape="1">
          <a:blip r:embed="rId4">
            <a:alphaModFix/>
          </a:blip>
          <a:srcRect/>
          <a:stretch/>
        </p:blipFill>
        <p:spPr>
          <a:xfrm>
            <a:off x="5405438" y="777875"/>
            <a:ext cx="5264150" cy="3473450"/>
          </a:xfrm>
          <a:prstGeom prst="rect">
            <a:avLst/>
          </a:prstGeom>
          <a:noFill/>
          <a:ln>
            <a:noFill/>
          </a:ln>
        </p:spPr>
      </p:pic>
      <p:pic>
        <p:nvPicPr>
          <p:cNvPr id="432" name="Shape 432"/>
          <p:cNvPicPr preferRelativeResize="0"/>
          <p:nvPr/>
        </p:nvPicPr>
        <p:blipFill rotWithShape="1">
          <a:blip r:embed="rId5">
            <a:alphaModFix/>
          </a:blip>
          <a:srcRect/>
          <a:stretch/>
        </p:blipFill>
        <p:spPr>
          <a:xfrm>
            <a:off x="1511300" y="4251325"/>
            <a:ext cx="4560888" cy="2643188"/>
          </a:xfrm>
          <a:prstGeom prst="rect">
            <a:avLst/>
          </a:prstGeom>
          <a:noFill/>
          <a:ln>
            <a:noFill/>
          </a:ln>
        </p:spPr>
      </p:pic>
      <p:pic>
        <p:nvPicPr>
          <p:cNvPr id="433" name="Shape 433"/>
          <p:cNvPicPr preferRelativeResize="0"/>
          <p:nvPr/>
        </p:nvPicPr>
        <p:blipFill rotWithShape="1">
          <a:blip r:embed="rId6">
            <a:alphaModFix/>
          </a:blip>
          <a:srcRect/>
          <a:stretch/>
        </p:blipFill>
        <p:spPr>
          <a:xfrm>
            <a:off x="6165850" y="4251325"/>
            <a:ext cx="4503738" cy="2643188"/>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Shape 122"/>
          <p:cNvSpPr/>
          <p:nvPr/>
        </p:nvSpPr>
        <p:spPr>
          <a:xfrm>
            <a:off x="0" y="3173620"/>
            <a:ext cx="12192000" cy="1236711"/>
          </a:xfrm>
          <a:prstGeom prst="roundRect">
            <a:avLst>
              <a:gd name="adj" fmla="val 16667"/>
            </a:avLst>
          </a:prstGeom>
          <a:solidFill>
            <a:srgbClr val="B0E0E9">
              <a:alpha val="22745"/>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3" name="Shape 123"/>
          <p:cNvSpPr txBox="1">
            <a:spLocks noGrp="1"/>
          </p:cNvSpPr>
          <p:nvPr>
            <p:ph type="title"/>
          </p:nvPr>
        </p:nvSpPr>
        <p:spPr>
          <a:xfrm>
            <a:off x="3742778" y="3002170"/>
            <a:ext cx="8844839" cy="1127125"/>
          </a:xfrm>
          <a:prstGeom prst="rect">
            <a:avLst/>
          </a:prstGeom>
          <a:noFill/>
          <a:ln>
            <a:noFill/>
          </a:ln>
        </p:spPr>
        <p:txBody>
          <a:bodyPr spcFirstLastPara="1" wrap="square" lIns="91425" tIns="45700" rIns="91425" bIns="45700" anchor="b" anchorCtr="0">
            <a:noAutofit/>
          </a:bodyPr>
          <a:lstStyle/>
          <a:p>
            <a:pPr marL="0" marR="0" lvl="0" indent="0" algn="l" rtl="0">
              <a:lnSpc>
                <a:spcPct val="90000"/>
              </a:lnSpc>
              <a:spcBef>
                <a:spcPts val="0"/>
              </a:spcBef>
              <a:spcAft>
                <a:spcPts val="0"/>
              </a:spcAft>
              <a:buClr>
                <a:schemeClr val="dk1"/>
              </a:buClr>
              <a:buSzPts val="3600"/>
              <a:buFont typeface="Calibri"/>
              <a:buNone/>
            </a:pPr>
            <a:r>
              <a:rPr lang="en-US" sz="3600" b="1" i="0" u="none" strike="noStrike" cap="none">
                <a:solidFill>
                  <a:schemeClr val="dk1"/>
                </a:solidFill>
                <a:latin typeface="Calibri"/>
                <a:ea typeface="Calibri"/>
                <a:cs typeface="Calibri"/>
                <a:sym typeface="Calibri"/>
              </a:rPr>
              <a:t>1. 24 Hours Popular Dishes in Xiachufang</a:t>
            </a:r>
            <a:endParaRPr sz="3600" b="1" i="0" u="none" strike="noStrike" cap="none">
              <a:solidFill>
                <a:schemeClr val="dk1"/>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pic>
        <p:nvPicPr>
          <p:cNvPr id="128" name="Shape 128"/>
          <p:cNvPicPr preferRelativeResize="0"/>
          <p:nvPr/>
        </p:nvPicPr>
        <p:blipFill rotWithShape="1">
          <a:blip r:embed="rId3">
            <a:alphaModFix/>
          </a:blip>
          <a:srcRect/>
          <a:stretch/>
        </p:blipFill>
        <p:spPr>
          <a:xfrm>
            <a:off x="179810" y="349588"/>
            <a:ext cx="7520391" cy="6508412"/>
          </a:xfrm>
          <a:prstGeom prst="rect">
            <a:avLst/>
          </a:prstGeom>
          <a:noFill/>
          <a:ln>
            <a:noFill/>
          </a:ln>
        </p:spPr>
      </p:pic>
      <p:sp>
        <p:nvSpPr>
          <p:cNvPr id="129" name="Shape 129"/>
          <p:cNvSpPr/>
          <p:nvPr/>
        </p:nvSpPr>
        <p:spPr>
          <a:xfrm>
            <a:off x="5257799" y="4620985"/>
            <a:ext cx="1126672" cy="546335"/>
          </a:xfrm>
          <a:prstGeom prst="wedgeEllipseCallout">
            <a:avLst>
              <a:gd name="adj1" fmla="val -20833"/>
              <a:gd name="adj2" fmla="val 62500"/>
            </a:avLst>
          </a:prstGeom>
          <a:solidFill>
            <a:schemeClr val="accent1">
              <a:alpha val="81960"/>
            </a:schemeClr>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0" name="Shape 130"/>
          <p:cNvSpPr/>
          <p:nvPr/>
        </p:nvSpPr>
        <p:spPr>
          <a:xfrm>
            <a:off x="5397456" y="3438393"/>
            <a:ext cx="797507" cy="447210"/>
          </a:xfrm>
          <a:prstGeom prst="wedgeEllipseCallout">
            <a:avLst>
              <a:gd name="adj1" fmla="val -20833"/>
              <a:gd name="adj2" fmla="val 62500"/>
            </a:avLst>
          </a:prstGeom>
          <a:solidFill>
            <a:schemeClr val="accent1">
              <a:alpha val="51764"/>
            </a:schemeClr>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1" name="Shape 131"/>
          <p:cNvSpPr txBox="1"/>
          <p:nvPr/>
        </p:nvSpPr>
        <p:spPr>
          <a:xfrm>
            <a:off x="1809446" y="6467553"/>
            <a:ext cx="4057521" cy="215444"/>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800">
                <a:solidFill>
                  <a:schemeClr val="dk1"/>
                </a:solidFill>
                <a:latin typeface="Calibri"/>
                <a:ea typeface="Calibri"/>
                <a:cs typeface="Calibri"/>
                <a:sym typeface="Calibri"/>
              </a:rPr>
              <a:t>Map From Echarts Gallery :http://gallery.echartsjs.com/editor.html?c=map-china-dataRange</a:t>
            </a:r>
            <a:endParaRPr sz="800">
              <a:solidFill>
                <a:schemeClr val="dk1"/>
              </a:solidFill>
              <a:latin typeface="Calibri"/>
              <a:ea typeface="Calibri"/>
              <a:cs typeface="Calibri"/>
              <a:sym typeface="Calibri"/>
            </a:endParaRPr>
          </a:p>
        </p:txBody>
      </p:sp>
      <p:sp>
        <p:nvSpPr>
          <p:cNvPr id="132" name="Shape 132"/>
          <p:cNvSpPr txBox="1"/>
          <p:nvPr/>
        </p:nvSpPr>
        <p:spPr>
          <a:xfrm>
            <a:off x="5478878" y="3438393"/>
            <a:ext cx="574571" cy="461665"/>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200">
                <a:solidFill>
                  <a:schemeClr val="lt1"/>
                </a:solidFill>
                <a:latin typeface="Arial"/>
                <a:ea typeface="Arial"/>
                <a:cs typeface="Arial"/>
                <a:sym typeface="Arial"/>
              </a:rPr>
              <a:t>江苏</a:t>
            </a:r>
            <a:endParaRPr sz="1200">
              <a:solidFill>
                <a:schemeClr val="lt1"/>
              </a:solidFill>
              <a:latin typeface="Arial"/>
              <a:ea typeface="Arial"/>
              <a:cs typeface="Arial"/>
              <a:sym typeface="Arial"/>
            </a:endParaRPr>
          </a:p>
          <a:p>
            <a:pPr marL="0" marR="0" lvl="0" indent="0" algn="ctr" rtl="0">
              <a:spcBef>
                <a:spcPts val="0"/>
              </a:spcBef>
              <a:spcAft>
                <a:spcPts val="0"/>
              </a:spcAft>
              <a:buNone/>
            </a:pPr>
            <a:r>
              <a:rPr lang="en-US" sz="1200">
                <a:solidFill>
                  <a:schemeClr val="lt1"/>
                </a:solidFill>
                <a:latin typeface="Arial"/>
                <a:ea typeface="Arial"/>
                <a:cs typeface="Arial"/>
                <a:sym typeface="Arial"/>
              </a:rPr>
              <a:t> 61</a:t>
            </a:r>
            <a:endParaRPr/>
          </a:p>
        </p:txBody>
      </p:sp>
      <p:sp>
        <p:nvSpPr>
          <p:cNvPr id="133" name="Shape 133"/>
          <p:cNvSpPr txBox="1"/>
          <p:nvPr/>
        </p:nvSpPr>
        <p:spPr>
          <a:xfrm>
            <a:off x="5397456" y="4681835"/>
            <a:ext cx="753408" cy="461665"/>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200">
                <a:solidFill>
                  <a:schemeClr val="lt1"/>
                </a:solidFill>
                <a:latin typeface="Arial"/>
                <a:ea typeface="Arial"/>
                <a:cs typeface="Arial"/>
                <a:sym typeface="Arial"/>
              </a:rPr>
              <a:t>广东</a:t>
            </a:r>
            <a:endParaRPr sz="1200">
              <a:solidFill>
                <a:schemeClr val="lt1"/>
              </a:solidFill>
              <a:latin typeface="Arial"/>
              <a:ea typeface="Arial"/>
              <a:cs typeface="Arial"/>
              <a:sym typeface="Arial"/>
            </a:endParaRPr>
          </a:p>
          <a:p>
            <a:pPr marL="0" marR="0" lvl="0" indent="0" algn="ctr" rtl="0">
              <a:spcBef>
                <a:spcPts val="0"/>
              </a:spcBef>
              <a:spcAft>
                <a:spcPts val="0"/>
              </a:spcAft>
              <a:buNone/>
            </a:pPr>
            <a:r>
              <a:rPr lang="en-US" sz="1200">
                <a:solidFill>
                  <a:schemeClr val="lt1"/>
                </a:solidFill>
                <a:latin typeface="Arial"/>
                <a:ea typeface="Arial"/>
                <a:cs typeface="Arial"/>
                <a:sym typeface="Arial"/>
              </a:rPr>
              <a:t>114</a:t>
            </a:r>
            <a:endParaRPr/>
          </a:p>
        </p:txBody>
      </p:sp>
      <p:sp>
        <p:nvSpPr>
          <p:cNvPr id="134" name="Shape 134"/>
          <p:cNvSpPr/>
          <p:nvPr/>
        </p:nvSpPr>
        <p:spPr>
          <a:xfrm>
            <a:off x="5785545" y="3791628"/>
            <a:ext cx="797507" cy="447210"/>
          </a:xfrm>
          <a:prstGeom prst="wedgeEllipseCallout">
            <a:avLst>
              <a:gd name="adj1" fmla="val -20833"/>
              <a:gd name="adj2" fmla="val 62500"/>
            </a:avLst>
          </a:prstGeom>
          <a:solidFill>
            <a:schemeClr val="accent1">
              <a:alpha val="65882"/>
            </a:schemeClr>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5" name="Shape 135"/>
          <p:cNvSpPr txBox="1"/>
          <p:nvPr/>
        </p:nvSpPr>
        <p:spPr>
          <a:xfrm>
            <a:off x="5866967" y="3791628"/>
            <a:ext cx="574571" cy="461665"/>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200">
                <a:solidFill>
                  <a:schemeClr val="lt1"/>
                </a:solidFill>
                <a:latin typeface="Arial"/>
                <a:ea typeface="Arial"/>
                <a:cs typeface="Arial"/>
                <a:sym typeface="Arial"/>
              </a:rPr>
              <a:t>上海</a:t>
            </a:r>
            <a:endParaRPr sz="1200">
              <a:solidFill>
                <a:schemeClr val="lt1"/>
              </a:solidFill>
              <a:latin typeface="Arial"/>
              <a:ea typeface="Arial"/>
              <a:cs typeface="Arial"/>
              <a:sym typeface="Arial"/>
            </a:endParaRPr>
          </a:p>
          <a:p>
            <a:pPr marL="0" marR="0" lvl="0" indent="0" algn="ctr" rtl="0">
              <a:spcBef>
                <a:spcPts val="0"/>
              </a:spcBef>
              <a:spcAft>
                <a:spcPts val="0"/>
              </a:spcAft>
              <a:buNone/>
            </a:pPr>
            <a:r>
              <a:rPr lang="en-US" sz="1200">
                <a:solidFill>
                  <a:schemeClr val="lt1"/>
                </a:solidFill>
                <a:latin typeface="Arial"/>
                <a:ea typeface="Arial"/>
                <a:cs typeface="Arial"/>
                <a:sym typeface="Arial"/>
              </a:rPr>
              <a:t> 72</a:t>
            </a:r>
            <a:endParaRPr/>
          </a:p>
        </p:txBody>
      </p:sp>
      <p:sp>
        <p:nvSpPr>
          <p:cNvPr id="136" name="Shape 136"/>
          <p:cNvSpPr txBox="1"/>
          <p:nvPr/>
        </p:nvSpPr>
        <p:spPr>
          <a:xfrm>
            <a:off x="7647166" y="713290"/>
            <a:ext cx="3750197" cy="2246769"/>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400">
                <a:solidFill>
                  <a:schemeClr val="dk1"/>
                </a:solidFill>
                <a:latin typeface="Calibri"/>
                <a:ea typeface="Calibri"/>
                <a:cs typeface="Calibri"/>
                <a:sym typeface="Calibri"/>
              </a:rPr>
              <a:t>1.Most of their users come from  </a:t>
            </a:r>
            <a:r>
              <a:rPr lang="en-US" sz="1400" b="1">
                <a:solidFill>
                  <a:schemeClr val="dk1"/>
                </a:solidFill>
                <a:latin typeface="Calibri"/>
                <a:ea typeface="Calibri"/>
                <a:cs typeface="Calibri"/>
                <a:sym typeface="Calibri"/>
              </a:rPr>
              <a:t>economic developed area</a:t>
            </a:r>
            <a:r>
              <a:rPr lang="en-US" sz="1400">
                <a:solidFill>
                  <a:schemeClr val="dk1"/>
                </a:solidFill>
                <a:latin typeface="Calibri"/>
                <a:ea typeface="Calibri"/>
                <a:cs typeface="Calibri"/>
                <a:sym typeface="Calibri"/>
              </a:rPr>
              <a:t>.</a:t>
            </a:r>
            <a:endParaRPr/>
          </a:p>
          <a:p>
            <a:pPr marL="0" marR="0" lvl="0" indent="0" algn="l" rtl="0">
              <a:spcBef>
                <a:spcPts val="0"/>
              </a:spcBef>
              <a:spcAft>
                <a:spcPts val="0"/>
              </a:spcAft>
              <a:buNone/>
            </a:pPr>
            <a:endParaRPr sz="1400">
              <a:solidFill>
                <a:schemeClr val="dk1"/>
              </a:solidFill>
              <a:latin typeface="Calibri"/>
              <a:ea typeface="Calibri"/>
              <a:cs typeface="Calibri"/>
              <a:sym typeface="Calibri"/>
            </a:endParaRPr>
          </a:p>
          <a:p>
            <a:pPr marL="0" marR="0" lvl="0" indent="0" algn="l" rtl="0">
              <a:spcBef>
                <a:spcPts val="0"/>
              </a:spcBef>
              <a:spcAft>
                <a:spcPts val="0"/>
              </a:spcAft>
              <a:buNone/>
            </a:pPr>
            <a:r>
              <a:rPr lang="en-US" sz="1400">
                <a:solidFill>
                  <a:schemeClr val="dk1"/>
                </a:solidFill>
                <a:latin typeface="Calibri"/>
                <a:ea typeface="Calibri"/>
                <a:cs typeface="Calibri"/>
                <a:sym typeface="Calibri"/>
              </a:rPr>
              <a:t>2.Top 3 of them are </a:t>
            </a:r>
            <a:r>
              <a:rPr lang="en-US" sz="1400" b="1">
                <a:solidFill>
                  <a:schemeClr val="dk1"/>
                </a:solidFill>
                <a:latin typeface="Calibri"/>
                <a:ea typeface="Calibri"/>
                <a:cs typeface="Calibri"/>
                <a:sym typeface="Calibri"/>
              </a:rPr>
              <a:t>Guangdong, Shanghai and Jiangxu.</a:t>
            </a:r>
            <a:endParaRPr sz="1400" b="1">
              <a:solidFill>
                <a:schemeClr val="dk1"/>
              </a:solidFill>
              <a:latin typeface="Calibri"/>
              <a:ea typeface="Calibri"/>
              <a:cs typeface="Calibri"/>
              <a:sym typeface="Calibri"/>
            </a:endParaRPr>
          </a:p>
          <a:p>
            <a:pPr marL="0" marR="0" lvl="0" indent="0" algn="l" rtl="0">
              <a:spcBef>
                <a:spcPts val="0"/>
              </a:spcBef>
              <a:spcAft>
                <a:spcPts val="0"/>
              </a:spcAft>
              <a:buNone/>
            </a:pPr>
            <a:endParaRPr sz="1400">
              <a:solidFill>
                <a:schemeClr val="dk1"/>
              </a:solidFill>
              <a:latin typeface="Calibri"/>
              <a:ea typeface="Calibri"/>
              <a:cs typeface="Calibri"/>
              <a:sym typeface="Calibri"/>
            </a:endParaRPr>
          </a:p>
          <a:p>
            <a:pPr marL="0" marR="0" lvl="0" indent="0" algn="l" rtl="0">
              <a:spcBef>
                <a:spcPts val="0"/>
              </a:spcBef>
              <a:spcAft>
                <a:spcPts val="0"/>
              </a:spcAft>
              <a:buNone/>
            </a:pPr>
            <a:r>
              <a:rPr lang="en-US" sz="1400">
                <a:solidFill>
                  <a:schemeClr val="dk1"/>
                </a:solidFill>
                <a:latin typeface="Calibri"/>
                <a:ea typeface="Calibri"/>
                <a:cs typeface="Calibri"/>
                <a:sym typeface="Calibri"/>
              </a:rPr>
              <a:t>3.The trend in the heat map fits the  China</a:t>
            </a:r>
            <a:r>
              <a:rPr lang="en-US" sz="1400" b="1">
                <a:solidFill>
                  <a:schemeClr val="dk1"/>
                </a:solidFill>
                <a:latin typeface="Calibri"/>
                <a:ea typeface="Calibri"/>
                <a:cs typeface="Calibri"/>
                <a:sym typeface="Calibri"/>
              </a:rPr>
              <a:t> Engel‘s coefficient (恩格尔系数)</a:t>
            </a:r>
            <a:r>
              <a:rPr lang="en-US" sz="1400">
                <a:solidFill>
                  <a:schemeClr val="dk1"/>
                </a:solidFill>
                <a:latin typeface="Calibri"/>
                <a:ea typeface="Calibri"/>
                <a:cs typeface="Calibri"/>
                <a:sym typeface="Calibri"/>
              </a:rPr>
              <a:t>2017 statistics.</a:t>
            </a:r>
            <a:endParaRPr/>
          </a:p>
          <a:p>
            <a:pPr marL="0" marR="0" lvl="0" indent="0" algn="l" rtl="0">
              <a:spcBef>
                <a:spcPts val="0"/>
              </a:spcBef>
              <a:spcAft>
                <a:spcPts val="0"/>
              </a:spcAft>
              <a:buNone/>
            </a:pPr>
            <a:endParaRPr sz="1400">
              <a:solidFill>
                <a:schemeClr val="dk1"/>
              </a:solidFill>
              <a:latin typeface="Calibri"/>
              <a:ea typeface="Calibri"/>
              <a:cs typeface="Calibri"/>
              <a:sym typeface="Calibri"/>
            </a:endParaRPr>
          </a:p>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37" name="Shape 137"/>
          <p:cNvSpPr/>
          <p:nvPr/>
        </p:nvSpPr>
        <p:spPr>
          <a:xfrm>
            <a:off x="7622811" y="3669225"/>
            <a:ext cx="4137920" cy="249299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400">
                <a:solidFill>
                  <a:schemeClr val="dk1"/>
                </a:solidFill>
                <a:latin typeface="Calibri"/>
                <a:ea typeface="Calibri"/>
                <a:cs typeface="Calibri"/>
                <a:sym typeface="Calibri"/>
              </a:rPr>
              <a:t>Insights：</a:t>
            </a:r>
            <a:endParaRPr sz="1400">
              <a:solidFill>
                <a:schemeClr val="dk1"/>
              </a:solidFill>
              <a:latin typeface="Calibri"/>
              <a:ea typeface="Calibri"/>
              <a:cs typeface="Calibri"/>
              <a:sym typeface="Calibri"/>
            </a:endParaRPr>
          </a:p>
          <a:p>
            <a:pPr marL="0" marR="0" lvl="0" indent="0" algn="l" rtl="0">
              <a:spcBef>
                <a:spcPts val="0"/>
              </a:spcBef>
              <a:spcAft>
                <a:spcPts val="0"/>
              </a:spcAft>
              <a:buNone/>
            </a:pPr>
            <a:r>
              <a:rPr lang="en-US" sz="1400">
                <a:solidFill>
                  <a:schemeClr val="dk1"/>
                </a:solidFill>
                <a:latin typeface="Calibri"/>
                <a:ea typeface="Calibri"/>
                <a:cs typeface="Calibri"/>
                <a:sym typeface="Calibri"/>
              </a:rPr>
              <a:t>1.Along with the consumption upgrading trend, people are not only interested in eating good food, but also making good food by themselves.</a:t>
            </a:r>
            <a:endParaRPr/>
          </a:p>
          <a:p>
            <a:pPr marL="0" marR="0" lvl="0" indent="0" algn="l" rtl="0">
              <a:spcBef>
                <a:spcPts val="0"/>
              </a:spcBef>
              <a:spcAft>
                <a:spcPts val="0"/>
              </a:spcAft>
              <a:buNone/>
            </a:pPr>
            <a:endParaRPr sz="1400">
              <a:solidFill>
                <a:schemeClr val="dk1"/>
              </a:solidFill>
              <a:latin typeface="Calibri"/>
              <a:ea typeface="Calibri"/>
              <a:cs typeface="Calibri"/>
              <a:sym typeface="Calibri"/>
            </a:endParaRPr>
          </a:p>
          <a:p>
            <a:pPr marL="0" marR="0" lvl="0" indent="0" algn="l" rtl="0">
              <a:spcBef>
                <a:spcPts val="0"/>
              </a:spcBef>
              <a:spcAft>
                <a:spcPts val="0"/>
              </a:spcAft>
              <a:buNone/>
            </a:pPr>
            <a:r>
              <a:rPr lang="en-US" sz="1400">
                <a:solidFill>
                  <a:schemeClr val="dk1"/>
                </a:solidFill>
                <a:latin typeface="Calibri"/>
                <a:ea typeface="Calibri"/>
                <a:cs typeface="Calibri"/>
                <a:sym typeface="Calibri"/>
              </a:rPr>
              <a:t>2.People are willing to share their good dished and gain the attention from others.</a:t>
            </a:r>
            <a:br>
              <a:rPr lang="en-US" sz="1400">
                <a:solidFill>
                  <a:schemeClr val="dk1"/>
                </a:solidFill>
                <a:latin typeface="Calibri"/>
                <a:ea typeface="Calibri"/>
                <a:cs typeface="Calibri"/>
                <a:sym typeface="Calibri"/>
              </a:rPr>
            </a:br>
            <a:endParaRPr sz="1400">
              <a:solidFill>
                <a:schemeClr val="dk1"/>
              </a:solidFill>
              <a:latin typeface="Calibri"/>
              <a:ea typeface="Calibri"/>
              <a:cs typeface="Calibri"/>
              <a:sym typeface="Calibri"/>
            </a:endParaRPr>
          </a:p>
          <a:p>
            <a:pPr marL="0" marR="0" lvl="0" indent="0" algn="l" rtl="0">
              <a:spcBef>
                <a:spcPts val="0"/>
              </a:spcBef>
              <a:spcAft>
                <a:spcPts val="0"/>
              </a:spcAft>
              <a:buNone/>
            </a:pPr>
            <a:r>
              <a:rPr lang="en-US" sz="1400">
                <a:solidFill>
                  <a:srgbClr val="FF0000"/>
                </a:solidFill>
                <a:latin typeface="Calibri"/>
                <a:ea typeface="Calibri"/>
                <a:cs typeface="Calibri"/>
                <a:sym typeface="Calibri"/>
              </a:rPr>
              <a:t>3.If you want to open a restaurant or combine the online and offline market, this map may be helpful.</a:t>
            </a:r>
            <a:endParaRPr/>
          </a:p>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138" name="Shape 138"/>
          <p:cNvSpPr/>
          <p:nvPr/>
        </p:nvSpPr>
        <p:spPr>
          <a:xfrm rot="-5400000" flipH="1">
            <a:off x="9175583" y="3131431"/>
            <a:ext cx="518161" cy="175418"/>
          </a:xfrm>
          <a:prstGeom prst="rightArrow">
            <a:avLst>
              <a:gd name="adj1" fmla="val 50000"/>
              <a:gd name="adj2" fmla="val 50000"/>
            </a:avLst>
          </a:prstGeom>
          <a:solidFill>
            <a:srgbClr val="FF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0"/>
                                        </p:tgtEl>
                                        <p:attrNameLst>
                                          <p:attrName>style.visibility</p:attrName>
                                        </p:attrNameLst>
                                      </p:cBhvr>
                                      <p:to>
                                        <p:strVal val="visible"/>
                                      </p:to>
                                    </p:set>
                                    <p:animEffect transition="in" filter="fade">
                                      <p:cBhvr>
                                        <p:cTn id="7" dur="500"/>
                                        <p:tgtEl>
                                          <p:spTgt spid="130"/>
                                        </p:tgtEl>
                                      </p:cBhvr>
                                    </p:animEffect>
                                  </p:childTnLst>
                                </p:cTn>
                              </p:par>
                              <p:par>
                                <p:cTn id="8" presetID="10" presetClass="entr" presetSubtype="0" fill="hold" nodeType="withEffect">
                                  <p:stCondLst>
                                    <p:cond delay="0"/>
                                  </p:stCondLst>
                                  <p:childTnLst>
                                    <p:set>
                                      <p:cBhvr>
                                        <p:cTn id="9" dur="1" fill="hold">
                                          <p:stCondLst>
                                            <p:cond delay="0"/>
                                          </p:stCondLst>
                                        </p:cTn>
                                        <p:tgtEl>
                                          <p:spTgt spid="132"/>
                                        </p:tgtEl>
                                        <p:attrNameLst>
                                          <p:attrName>style.visibility</p:attrName>
                                        </p:attrNameLst>
                                      </p:cBhvr>
                                      <p:to>
                                        <p:strVal val="visible"/>
                                      </p:to>
                                    </p:set>
                                    <p:animEffect transition="in" filter="fade">
                                      <p:cBhvr>
                                        <p:cTn id="10" dur="500"/>
                                        <p:tgtEl>
                                          <p:spTgt spid="132"/>
                                        </p:tgtEl>
                                      </p:cBhvr>
                                    </p:animEffect>
                                  </p:childTnLst>
                                </p:cTn>
                              </p:par>
                              <p:par>
                                <p:cTn id="11" presetID="10" presetClass="entr" presetSubtype="0" fill="hold" nodeType="withEffect">
                                  <p:stCondLst>
                                    <p:cond delay="0"/>
                                  </p:stCondLst>
                                  <p:childTnLst>
                                    <p:set>
                                      <p:cBhvr>
                                        <p:cTn id="12" dur="1" fill="hold">
                                          <p:stCondLst>
                                            <p:cond delay="0"/>
                                          </p:stCondLst>
                                        </p:cTn>
                                        <p:tgtEl>
                                          <p:spTgt spid="134"/>
                                        </p:tgtEl>
                                        <p:attrNameLst>
                                          <p:attrName>style.visibility</p:attrName>
                                        </p:attrNameLst>
                                      </p:cBhvr>
                                      <p:to>
                                        <p:strVal val="visible"/>
                                      </p:to>
                                    </p:set>
                                    <p:animEffect transition="in" filter="fade">
                                      <p:cBhvr>
                                        <p:cTn id="13" dur="500"/>
                                        <p:tgtEl>
                                          <p:spTgt spid="134"/>
                                        </p:tgtEl>
                                      </p:cBhvr>
                                    </p:animEffect>
                                  </p:childTnLst>
                                </p:cTn>
                              </p:par>
                              <p:par>
                                <p:cTn id="14" presetID="10" presetClass="entr" presetSubtype="0" fill="hold" nodeType="withEffect">
                                  <p:stCondLst>
                                    <p:cond delay="0"/>
                                  </p:stCondLst>
                                  <p:childTnLst>
                                    <p:set>
                                      <p:cBhvr>
                                        <p:cTn id="15" dur="1" fill="hold">
                                          <p:stCondLst>
                                            <p:cond delay="0"/>
                                          </p:stCondLst>
                                        </p:cTn>
                                        <p:tgtEl>
                                          <p:spTgt spid="135"/>
                                        </p:tgtEl>
                                        <p:attrNameLst>
                                          <p:attrName>style.visibility</p:attrName>
                                        </p:attrNameLst>
                                      </p:cBhvr>
                                      <p:to>
                                        <p:strVal val="visible"/>
                                      </p:to>
                                    </p:set>
                                    <p:animEffect transition="in" filter="fade">
                                      <p:cBhvr>
                                        <p:cTn id="16" dur="500"/>
                                        <p:tgtEl>
                                          <p:spTgt spid="135"/>
                                        </p:tgtEl>
                                      </p:cBhvr>
                                    </p:animEffect>
                                  </p:childTnLst>
                                </p:cTn>
                              </p:par>
                              <p:par>
                                <p:cTn id="17" presetID="10" presetClass="entr" presetSubtype="0" fill="hold" nodeType="withEffect">
                                  <p:stCondLst>
                                    <p:cond delay="0"/>
                                  </p:stCondLst>
                                  <p:childTnLst>
                                    <p:set>
                                      <p:cBhvr>
                                        <p:cTn id="18" dur="1" fill="hold">
                                          <p:stCondLst>
                                            <p:cond delay="0"/>
                                          </p:stCondLst>
                                        </p:cTn>
                                        <p:tgtEl>
                                          <p:spTgt spid="129"/>
                                        </p:tgtEl>
                                        <p:attrNameLst>
                                          <p:attrName>style.visibility</p:attrName>
                                        </p:attrNameLst>
                                      </p:cBhvr>
                                      <p:to>
                                        <p:strVal val="visible"/>
                                      </p:to>
                                    </p:set>
                                    <p:animEffect transition="in" filter="fade">
                                      <p:cBhvr>
                                        <p:cTn id="19" dur="500"/>
                                        <p:tgtEl>
                                          <p:spTgt spid="129"/>
                                        </p:tgtEl>
                                      </p:cBhvr>
                                    </p:animEffect>
                                  </p:childTnLst>
                                </p:cTn>
                              </p:par>
                              <p:par>
                                <p:cTn id="20" presetID="10" presetClass="entr" presetSubtype="0" fill="hold" nodeType="withEffect">
                                  <p:stCondLst>
                                    <p:cond delay="0"/>
                                  </p:stCondLst>
                                  <p:childTnLst>
                                    <p:set>
                                      <p:cBhvr>
                                        <p:cTn id="21" dur="1" fill="hold">
                                          <p:stCondLst>
                                            <p:cond delay="0"/>
                                          </p:stCondLst>
                                        </p:cTn>
                                        <p:tgtEl>
                                          <p:spTgt spid="133"/>
                                        </p:tgtEl>
                                        <p:attrNameLst>
                                          <p:attrName>style.visibility</p:attrName>
                                        </p:attrNameLst>
                                      </p:cBhvr>
                                      <p:to>
                                        <p:strVal val="visible"/>
                                      </p:to>
                                    </p:set>
                                    <p:animEffect transition="in" filter="fade">
                                      <p:cBhvr>
                                        <p:cTn id="22" dur="500"/>
                                        <p:tgtEl>
                                          <p:spTgt spid="1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Shape 143"/>
          <p:cNvSpPr/>
          <p:nvPr/>
        </p:nvSpPr>
        <p:spPr>
          <a:xfrm>
            <a:off x="0" y="3173620"/>
            <a:ext cx="12192000" cy="1236711"/>
          </a:xfrm>
          <a:prstGeom prst="roundRect">
            <a:avLst>
              <a:gd name="adj" fmla="val 16667"/>
            </a:avLst>
          </a:prstGeom>
          <a:solidFill>
            <a:srgbClr val="FF9100">
              <a:alpha val="2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4" name="Shape 144"/>
          <p:cNvSpPr txBox="1">
            <a:spLocks noGrp="1"/>
          </p:cNvSpPr>
          <p:nvPr>
            <p:ph type="title"/>
          </p:nvPr>
        </p:nvSpPr>
        <p:spPr>
          <a:xfrm>
            <a:off x="3260477" y="3429000"/>
            <a:ext cx="8558100" cy="713400"/>
          </a:xfrm>
          <a:prstGeom prst="rect">
            <a:avLst/>
          </a:prstGeom>
          <a:noFill/>
          <a:ln>
            <a:noFill/>
          </a:ln>
        </p:spPr>
        <p:txBody>
          <a:bodyPr spcFirstLastPara="1" wrap="square" lIns="91425" tIns="45700" rIns="91425" bIns="45700" anchor="b" anchorCtr="0">
            <a:noAutofit/>
          </a:bodyPr>
          <a:lstStyle/>
          <a:p>
            <a:pPr marL="0" marR="0" lvl="0" indent="0" algn="l" rtl="0">
              <a:lnSpc>
                <a:spcPct val="90000"/>
              </a:lnSpc>
              <a:spcBef>
                <a:spcPts val="0"/>
              </a:spcBef>
              <a:spcAft>
                <a:spcPts val="0"/>
              </a:spcAft>
              <a:buClr>
                <a:schemeClr val="dk1"/>
              </a:buClr>
              <a:buSzPts val="3600"/>
              <a:buFont typeface="Calibri"/>
              <a:buNone/>
            </a:pPr>
            <a:r>
              <a:rPr lang="en-US" sz="3600" b="1" i="0" u="none" strike="noStrike" cap="none">
                <a:solidFill>
                  <a:schemeClr val="dk1"/>
                </a:solidFill>
                <a:latin typeface="Calibri"/>
                <a:ea typeface="Calibri"/>
                <a:cs typeface="Calibri"/>
                <a:sym typeface="Calibri"/>
              </a:rPr>
              <a:t>2. </a:t>
            </a:r>
            <a:r>
              <a:rPr lang="en-US" sz="3600" b="1"/>
              <a:t>A glimpse of popular recipes in a week </a:t>
            </a:r>
            <a:endParaRPr sz="3600" b="1" i="0" u="none" strike="noStrike" cap="none">
              <a:solidFill>
                <a:schemeClr val="dk1"/>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Shape 149"/>
          <p:cNvSpPr txBox="1"/>
          <p:nvPr/>
        </p:nvSpPr>
        <p:spPr>
          <a:xfrm>
            <a:off x="2514600" y="368379"/>
            <a:ext cx="9003596" cy="138499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800">
                <a:solidFill>
                  <a:schemeClr val="dk1"/>
                </a:solidFill>
                <a:latin typeface="Calibri"/>
                <a:ea typeface="Calibri"/>
                <a:cs typeface="Calibri"/>
                <a:sym typeface="Calibri"/>
              </a:rPr>
              <a:t>We scraped 880 recipes in the weekly popular list.</a:t>
            </a:r>
            <a:endParaRPr/>
          </a:p>
          <a:p>
            <a:pPr marL="0" marR="0" lvl="0" indent="0" algn="l" rtl="0">
              <a:spcBef>
                <a:spcPts val="0"/>
              </a:spcBef>
              <a:spcAft>
                <a:spcPts val="0"/>
              </a:spcAft>
              <a:buNone/>
            </a:pPr>
            <a:r>
              <a:rPr lang="en-US" sz="2800">
                <a:solidFill>
                  <a:schemeClr val="dk1"/>
                </a:solidFill>
                <a:latin typeface="Calibri"/>
                <a:ea typeface="Calibri"/>
                <a:cs typeface="Calibri"/>
                <a:sym typeface="Calibri"/>
              </a:rPr>
              <a:t>And analyze the various materials. We can see that the most frequently used materials are flour, eggs and butter.</a:t>
            </a:r>
            <a:endParaRPr sz="2800">
              <a:solidFill>
                <a:schemeClr val="dk1"/>
              </a:solidFill>
              <a:latin typeface="Calibri"/>
              <a:ea typeface="Calibri"/>
              <a:cs typeface="Calibri"/>
              <a:sym typeface="Calibri"/>
            </a:endParaRPr>
          </a:p>
        </p:txBody>
      </p:sp>
      <p:grpSp>
        <p:nvGrpSpPr>
          <p:cNvPr id="150" name="Shape 150"/>
          <p:cNvGrpSpPr/>
          <p:nvPr/>
        </p:nvGrpSpPr>
        <p:grpSpPr>
          <a:xfrm>
            <a:off x="3063662" y="1826538"/>
            <a:ext cx="5956300" cy="4711700"/>
            <a:chOff x="1593850" y="1073150"/>
            <a:chExt cx="5956300" cy="4711700"/>
          </a:xfrm>
        </p:grpSpPr>
        <p:pic>
          <p:nvPicPr>
            <p:cNvPr id="151" name="Shape 151"/>
            <p:cNvPicPr preferRelativeResize="0"/>
            <p:nvPr/>
          </p:nvPicPr>
          <p:blipFill rotWithShape="1">
            <a:blip r:embed="rId3">
              <a:alphaModFix/>
            </a:blip>
            <a:srcRect/>
            <a:stretch/>
          </p:blipFill>
          <p:spPr>
            <a:xfrm>
              <a:off x="1593850" y="1073150"/>
              <a:ext cx="5956300" cy="4711700"/>
            </a:xfrm>
            <a:prstGeom prst="rect">
              <a:avLst/>
            </a:prstGeom>
            <a:noFill/>
            <a:ln>
              <a:noFill/>
            </a:ln>
          </p:spPr>
        </p:pic>
        <p:sp>
          <p:nvSpPr>
            <p:cNvPr id="152" name="Shape 152"/>
            <p:cNvSpPr/>
            <p:nvPr/>
          </p:nvSpPr>
          <p:spPr>
            <a:xfrm>
              <a:off x="5796136" y="5157192"/>
              <a:ext cx="1152128" cy="288032"/>
            </a:xfrm>
            <a:prstGeom prst="roundRect">
              <a:avLst>
                <a:gd name="adj" fmla="val 16667"/>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grpSp>
        <p:nvGrpSpPr>
          <p:cNvPr id="157" name="Shape 157"/>
          <p:cNvGrpSpPr/>
          <p:nvPr/>
        </p:nvGrpSpPr>
        <p:grpSpPr>
          <a:xfrm>
            <a:off x="2855640" y="1668780"/>
            <a:ext cx="6551058" cy="5034220"/>
            <a:chOff x="1370345" y="980728"/>
            <a:chExt cx="6551058" cy="5074200"/>
          </a:xfrm>
        </p:grpSpPr>
        <p:sp>
          <p:nvSpPr>
            <p:cNvPr id="158" name="Shape 158"/>
            <p:cNvSpPr/>
            <p:nvPr/>
          </p:nvSpPr>
          <p:spPr>
            <a:xfrm>
              <a:off x="2627784" y="1196752"/>
              <a:ext cx="3587501" cy="3672408"/>
            </a:xfrm>
            <a:prstGeom prst="ellipse">
              <a:avLst/>
            </a:prstGeom>
            <a:noFill/>
            <a:ln w="76200" cap="flat" cmpd="sng">
              <a:solidFill>
                <a:srgbClr val="FFC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59" name="Shape 159"/>
            <p:cNvPicPr preferRelativeResize="0"/>
            <p:nvPr/>
          </p:nvPicPr>
          <p:blipFill rotWithShape="1">
            <a:blip r:embed="rId3">
              <a:alphaModFix/>
            </a:blip>
            <a:srcRect/>
            <a:stretch/>
          </p:blipFill>
          <p:spPr>
            <a:xfrm>
              <a:off x="3563888" y="4221088"/>
              <a:ext cx="2448272" cy="1833840"/>
            </a:xfrm>
            <a:prstGeom prst="rect">
              <a:avLst/>
            </a:prstGeom>
            <a:noFill/>
            <a:ln>
              <a:noFill/>
            </a:ln>
          </p:spPr>
        </p:pic>
        <p:pic>
          <p:nvPicPr>
            <p:cNvPr id="160" name="Shape 160"/>
            <p:cNvPicPr preferRelativeResize="0"/>
            <p:nvPr/>
          </p:nvPicPr>
          <p:blipFill rotWithShape="1">
            <a:blip r:embed="rId4">
              <a:alphaModFix/>
            </a:blip>
            <a:srcRect/>
            <a:stretch/>
          </p:blipFill>
          <p:spPr>
            <a:xfrm>
              <a:off x="1370345" y="1700808"/>
              <a:ext cx="2569179" cy="1706535"/>
            </a:xfrm>
            <a:prstGeom prst="rect">
              <a:avLst/>
            </a:prstGeom>
            <a:noFill/>
            <a:ln>
              <a:noFill/>
            </a:ln>
          </p:spPr>
        </p:pic>
        <p:pic>
          <p:nvPicPr>
            <p:cNvPr id="161" name="Shape 161"/>
            <p:cNvPicPr preferRelativeResize="0"/>
            <p:nvPr/>
          </p:nvPicPr>
          <p:blipFill rotWithShape="1">
            <a:blip r:embed="rId5">
              <a:alphaModFix/>
            </a:blip>
            <a:srcRect/>
            <a:stretch/>
          </p:blipFill>
          <p:spPr>
            <a:xfrm>
              <a:off x="5421234" y="980728"/>
              <a:ext cx="2500169" cy="1879972"/>
            </a:xfrm>
            <a:prstGeom prst="rect">
              <a:avLst/>
            </a:prstGeom>
            <a:noFill/>
            <a:ln>
              <a:noFill/>
            </a:ln>
          </p:spPr>
        </p:pic>
      </p:grpSp>
      <p:sp>
        <p:nvSpPr>
          <p:cNvPr id="162" name="Shape 162"/>
          <p:cNvSpPr txBox="1">
            <a:spLocks noGrp="1"/>
          </p:cNvSpPr>
          <p:nvPr>
            <p:ph type="title"/>
          </p:nvPr>
        </p:nvSpPr>
        <p:spPr>
          <a:xfrm>
            <a:off x="2427381" y="550830"/>
            <a:ext cx="8199731" cy="886232"/>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2800"/>
              <a:buFont typeface="Calibri"/>
              <a:buNone/>
            </a:pPr>
            <a:r>
              <a:rPr lang="en-US" sz="2800" b="0" i="0" u="none" strike="noStrike" cap="none">
                <a:solidFill>
                  <a:schemeClr val="dk1"/>
                </a:solidFill>
                <a:latin typeface="Calibri"/>
                <a:ea typeface="Calibri"/>
                <a:cs typeface="Calibri"/>
                <a:sym typeface="Calibri"/>
              </a:rPr>
              <a:t>When these three materials appear at the same time, do these remind you of something?</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pic>
        <p:nvPicPr>
          <p:cNvPr id="168" name="Shape 168"/>
          <p:cNvPicPr preferRelativeResize="0"/>
          <p:nvPr/>
        </p:nvPicPr>
        <p:blipFill rotWithShape="1">
          <a:blip r:embed="rId3">
            <a:alphaModFix/>
          </a:blip>
          <a:srcRect/>
          <a:stretch/>
        </p:blipFill>
        <p:spPr>
          <a:xfrm>
            <a:off x="1528212" y="1272449"/>
            <a:ext cx="9144000" cy="5156200"/>
          </a:xfrm>
          <a:prstGeom prst="rect">
            <a:avLst/>
          </a:prstGeom>
          <a:noFill/>
          <a:ln>
            <a:noFill/>
          </a:ln>
        </p:spPr>
      </p:pic>
      <p:pic>
        <p:nvPicPr>
          <p:cNvPr id="169" name="Shape 169"/>
          <p:cNvPicPr preferRelativeResize="0"/>
          <p:nvPr/>
        </p:nvPicPr>
        <p:blipFill rotWithShape="1">
          <a:blip r:embed="rId4">
            <a:alphaModFix/>
          </a:blip>
          <a:srcRect/>
          <a:stretch/>
        </p:blipFill>
        <p:spPr>
          <a:xfrm>
            <a:off x="6709812" y="912633"/>
            <a:ext cx="2323218" cy="1746916"/>
          </a:xfrm>
          <a:prstGeom prst="rect">
            <a:avLst/>
          </a:prstGeom>
          <a:noFill/>
          <a:ln>
            <a:noFill/>
          </a:ln>
        </p:spPr>
      </p:pic>
      <p:pic>
        <p:nvPicPr>
          <p:cNvPr id="170" name="Shape 170"/>
          <p:cNvPicPr preferRelativeResize="0"/>
          <p:nvPr/>
        </p:nvPicPr>
        <p:blipFill rotWithShape="1">
          <a:blip r:embed="rId5">
            <a:alphaModFix/>
          </a:blip>
          <a:srcRect/>
          <a:stretch/>
        </p:blipFill>
        <p:spPr>
          <a:xfrm>
            <a:off x="5519345" y="2996952"/>
            <a:ext cx="4704155" cy="3524498"/>
          </a:xfrm>
          <a:prstGeom prst="rect">
            <a:avLst/>
          </a:prstGeom>
          <a:noFill/>
          <a:ln>
            <a:noFill/>
          </a:ln>
        </p:spPr>
      </p:pic>
      <p:pic>
        <p:nvPicPr>
          <p:cNvPr id="171" name="Shape 171"/>
          <p:cNvPicPr preferRelativeResize="0"/>
          <p:nvPr/>
        </p:nvPicPr>
        <p:blipFill rotWithShape="1">
          <a:blip r:embed="rId6">
            <a:alphaModFix/>
          </a:blip>
          <a:srcRect/>
          <a:stretch/>
        </p:blipFill>
        <p:spPr>
          <a:xfrm>
            <a:off x="1524001" y="3850549"/>
            <a:ext cx="3819663" cy="2542804"/>
          </a:xfrm>
          <a:prstGeom prst="rect">
            <a:avLst/>
          </a:prstGeom>
          <a:noFill/>
          <a:ln>
            <a:noFill/>
          </a:ln>
        </p:spPr>
      </p:pic>
      <p:pic>
        <p:nvPicPr>
          <p:cNvPr id="172" name="Shape 172"/>
          <p:cNvPicPr preferRelativeResize="0"/>
          <p:nvPr/>
        </p:nvPicPr>
        <p:blipFill rotWithShape="1">
          <a:blip r:embed="rId7">
            <a:alphaModFix/>
          </a:blip>
          <a:srcRect b="7432"/>
          <a:stretch/>
        </p:blipFill>
        <p:spPr>
          <a:xfrm>
            <a:off x="1991545" y="1159303"/>
            <a:ext cx="3352119" cy="2320460"/>
          </a:xfrm>
          <a:prstGeom prst="rect">
            <a:avLst/>
          </a:prstGeom>
          <a:noFill/>
          <a:ln>
            <a:noFill/>
          </a:ln>
        </p:spPr>
      </p:pic>
      <p:sp>
        <p:nvSpPr>
          <p:cNvPr id="173" name="Shape 173"/>
          <p:cNvSpPr txBox="1">
            <a:spLocks noGrp="1"/>
          </p:cNvSpPr>
          <p:nvPr>
            <p:ph type="title"/>
          </p:nvPr>
        </p:nvSpPr>
        <p:spPr>
          <a:xfrm>
            <a:off x="1419479" y="216498"/>
            <a:ext cx="8199731" cy="572019"/>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2800"/>
              <a:buFont typeface="Calibri"/>
              <a:buNone/>
            </a:pPr>
            <a:r>
              <a:rPr lang="en-US" sz="2800" b="1" i="0" u="none" strike="noStrike" cap="none">
                <a:solidFill>
                  <a:schemeClr val="dk1"/>
                </a:solidFill>
                <a:latin typeface="Calibri"/>
                <a:ea typeface="Calibri"/>
                <a:cs typeface="Calibri"/>
                <a:sym typeface="Calibri"/>
              </a:rPr>
              <a:t>Here comes the dessert…</a:t>
            </a:r>
            <a:endParaRPr sz="2800" b="1" i="0" u="none" strike="noStrike" cap="none">
              <a:solidFill>
                <a:schemeClr val="dk1"/>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1"/>
                                          </p:stCondLst>
                                        </p:cTn>
                                        <p:tgtEl>
                                          <p:spTgt spid="172"/>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1"/>
                                          </p:stCondLst>
                                        </p:cTn>
                                        <p:tgtEl>
                                          <p:spTgt spid="169"/>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1"/>
                                          </p:stCondLst>
                                        </p:cTn>
                                        <p:tgtEl>
                                          <p:spTgt spid="170"/>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1"/>
                                          </p:stCondLst>
                                        </p:cTn>
                                        <p:tgtEl>
                                          <p:spTgt spid="171"/>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佈景主題">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佈景主題">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TotalTime>
  <Words>1966</Words>
  <Application>Microsoft Macintosh PowerPoint</Application>
  <PresentationFormat>宽屏</PresentationFormat>
  <Paragraphs>208</Paragraphs>
  <Slides>35</Slides>
  <Notes>35</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35</vt:i4>
      </vt:variant>
    </vt:vector>
  </HeadingPairs>
  <TitlesOfParts>
    <vt:vector size="41" baseType="lpstr">
      <vt:lpstr>Calibri</vt:lpstr>
      <vt:lpstr>Arial</vt:lpstr>
      <vt:lpstr>STHeiti</vt:lpstr>
      <vt:lpstr>Poppins Light</vt:lpstr>
      <vt:lpstr>Libre Baskerville</vt:lpstr>
      <vt:lpstr>Office 佈景主題</vt:lpstr>
      <vt:lpstr>PowerPoint 演示文稿</vt:lpstr>
      <vt:lpstr>Content</vt:lpstr>
      <vt:lpstr>Data source: Xiachufang (下厨房) </vt:lpstr>
      <vt:lpstr>1. 24 Hours Popular Dishes in Xiachufang</vt:lpstr>
      <vt:lpstr>PowerPoint 演示文稿</vt:lpstr>
      <vt:lpstr>2. A glimpse of popular recipes in a week </vt:lpstr>
      <vt:lpstr>PowerPoint 演示文稿</vt:lpstr>
      <vt:lpstr>When these three materials appear at the same time, do these remind you of something?</vt:lpstr>
      <vt:lpstr>Here comes the dessert…</vt:lpstr>
      <vt:lpstr>PowerPoint 演示文稿</vt:lpstr>
      <vt:lpstr>PowerPoint 演示文稿</vt:lpstr>
      <vt:lpstr>PowerPoint 演示文稿</vt:lpstr>
      <vt:lpstr>PowerPoint 演示文稿</vt:lpstr>
      <vt:lpstr>PowerPoint 演示文稿</vt:lpstr>
      <vt:lpstr>3. Foreign Recipes in Xiachufang</vt:lpstr>
      <vt:lpstr>3. Southeast Asian, Korean, Japanese and Western Recipes in Xiachufang</vt:lpstr>
      <vt:lpstr>The Accumulative Popularity Trend of  Southeast Asian, Korean, Japanese and Western Recipes</vt:lpstr>
      <vt:lpstr>The Accumulative Popularity Trend of  Southeast Asian, Korean, Japanese and Western Recipes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Appendix</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16.0011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cp:lastModifiedBy>1186849989@qq.com</cp:lastModifiedBy>
  <cp:revision>2</cp:revision>
  <dcterms:modified xsi:type="dcterms:W3CDTF">2018-05-04T07:13:49Z</dcterms:modified>
</cp:coreProperties>
</file>